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handoutMasterIdLst>
    <p:handoutMasterId r:id="rId32"/>
  </p:handoutMasterIdLst>
  <p:sldIdLst>
    <p:sldId id="256" r:id="rId2"/>
    <p:sldId id="257" r:id="rId3"/>
    <p:sldId id="476" r:id="rId4"/>
    <p:sldId id="477" r:id="rId5"/>
    <p:sldId id="500" r:id="rId6"/>
    <p:sldId id="494" r:id="rId7"/>
    <p:sldId id="493" r:id="rId8"/>
    <p:sldId id="495" r:id="rId9"/>
    <p:sldId id="496" r:id="rId10"/>
    <p:sldId id="501" r:id="rId11"/>
    <p:sldId id="497" r:id="rId12"/>
    <p:sldId id="498" r:id="rId13"/>
    <p:sldId id="505" r:id="rId14"/>
    <p:sldId id="499" r:id="rId15"/>
    <p:sldId id="516" r:id="rId16"/>
    <p:sldId id="502" r:id="rId17"/>
    <p:sldId id="503" r:id="rId18"/>
    <p:sldId id="506" r:id="rId19"/>
    <p:sldId id="507" r:id="rId20"/>
    <p:sldId id="508" r:id="rId21"/>
    <p:sldId id="509" r:id="rId22"/>
    <p:sldId id="510" r:id="rId23"/>
    <p:sldId id="511" r:id="rId24"/>
    <p:sldId id="513" r:id="rId25"/>
    <p:sldId id="514" r:id="rId26"/>
    <p:sldId id="504" r:id="rId27"/>
    <p:sldId id="512" r:id="rId28"/>
    <p:sldId id="515" r:id="rId29"/>
    <p:sldId id="491" r:id="rId30"/>
  </p:sldIdLst>
  <p:sldSz cx="9144000" cy="5143500" type="screen16x9"/>
  <p:notesSz cx="7315200" cy="9601200"/>
  <p:embeddedFontLst>
    <p:embeddedFont>
      <p:font typeface="Consolas" panose="020B0609020204030204" pitchFamily="49"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562100"/>
    <a:srgbClr val="3A858D"/>
    <a:srgbClr val="941651"/>
    <a:srgbClr val="1D2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3BA95-980B-EE4A-BF9F-2AB5BA190412}" v="2" dt="2022-08-30T01:24:12.5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77298"/>
  </p:normalViewPr>
  <p:slideViewPr>
    <p:cSldViewPr snapToGrid="0">
      <p:cViewPr varScale="1">
        <p:scale>
          <a:sx n="127" d="100"/>
          <a:sy n="127" d="100"/>
        </p:scale>
        <p:origin x="1448" y="16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naz Asghari Torkamani" userId="84155aea-ecf7-4f3c-9534-d8f898149db7" providerId="ADAL" clId="{C894824B-B947-6B4C-827A-B18B7CFD84FC}"/>
    <pc:docChg chg="custSel addSld delSld modSld">
      <pc:chgData name="Elnaz Asghari Torkamani" userId="84155aea-ecf7-4f3c-9534-d8f898149db7" providerId="ADAL" clId="{C894824B-B947-6B4C-827A-B18B7CFD84FC}" dt="2022-08-29T17:05:50.627" v="32" actId="207"/>
      <pc:docMkLst>
        <pc:docMk/>
      </pc:docMkLst>
      <pc:sldChg chg="modSp mod">
        <pc:chgData name="Elnaz Asghari Torkamani" userId="84155aea-ecf7-4f3c-9534-d8f898149db7" providerId="ADAL" clId="{C894824B-B947-6B4C-827A-B18B7CFD84FC}" dt="2022-08-25T19:41:36.492" v="0" actId="20577"/>
        <pc:sldMkLst>
          <pc:docMk/>
          <pc:sldMk cId="0" sldId="256"/>
        </pc:sldMkLst>
        <pc:spChg chg="mod">
          <ac:chgData name="Elnaz Asghari Torkamani" userId="84155aea-ecf7-4f3c-9534-d8f898149db7" providerId="ADAL" clId="{C894824B-B947-6B4C-827A-B18B7CFD84FC}" dt="2022-08-25T19:41:36.492" v="0" actId="20577"/>
          <ac:spMkLst>
            <pc:docMk/>
            <pc:sldMk cId="0" sldId="256"/>
            <ac:spMk id="54" creationId="{00000000-0000-0000-0000-000000000000}"/>
          </ac:spMkLst>
        </pc:spChg>
      </pc:sldChg>
      <pc:sldChg chg="addSp modSp mod modAnim">
        <pc:chgData name="Elnaz Asghari Torkamani" userId="84155aea-ecf7-4f3c-9534-d8f898149db7" providerId="ADAL" clId="{C894824B-B947-6B4C-827A-B18B7CFD84FC}" dt="2022-08-28T15:50:56.656" v="8"/>
        <pc:sldMkLst>
          <pc:docMk/>
          <pc:sldMk cId="3656979610" sldId="499"/>
        </pc:sldMkLst>
        <pc:spChg chg="add mod">
          <ac:chgData name="Elnaz Asghari Torkamani" userId="84155aea-ecf7-4f3c-9534-d8f898149db7" providerId="ADAL" clId="{C894824B-B947-6B4C-827A-B18B7CFD84FC}" dt="2022-08-28T15:49:32.339" v="5" actId="208"/>
          <ac:spMkLst>
            <pc:docMk/>
            <pc:sldMk cId="3656979610" sldId="499"/>
            <ac:spMk id="12" creationId="{2B862DBB-0971-9F88-9E2B-E6407AB1EF89}"/>
          </ac:spMkLst>
        </pc:spChg>
      </pc:sldChg>
      <pc:sldChg chg="modSp mod">
        <pc:chgData name="Elnaz Asghari Torkamani" userId="84155aea-ecf7-4f3c-9534-d8f898149db7" providerId="ADAL" clId="{C894824B-B947-6B4C-827A-B18B7CFD84FC}" dt="2022-08-27T20:38:34.511" v="1" actId="20577"/>
        <pc:sldMkLst>
          <pc:docMk/>
          <pc:sldMk cId="3251413578" sldId="509"/>
        </pc:sldMkLst>
        <pc:graphicFrameChg chg="modGraphic">
          <ac:chgData name="Elnaz Asghari Torkamani" userId="84155aea-ecf7-4f3c-9534-d8f898149db7" providerId="ADAL" clId="{C894824B-B947-6B4C-827A-B18B7CFD84FC}" dt="2022-08-27T20:38:34.511" v="1" actId="20577"/>
          <ac:graphicFrameMkLst>
            <pc:docMk/>
            <pc:sldMk cId="3251413578" sldId="509"/>
            <ac:graphicFrameMk id="5" creationId="{5989F11D-5E7B-F427-AE70-327516BD62AB}"/>
          </ac:graphicFrameMkLst>
        </pc:graphicFrameChg>
      </pc:sldChg>
      <pc:sldChg chg="addSp modSp mod">
        <pc:chgData name="Elnaz Asghari Torkamani" userId="84155aea-ecf7-4f3c-9534-d8f898149db7" providerId="ADAL" clId="{C894824B-B947-6B4C-827A-B18B7CFD84FC}" dt="2022-08-29T17:05:50.627" v="32" actId="207"/>
        <pc:sldMkLst>
          <pc:docMk/>
          <pc:sldMk cId="182784388" sldId="512"/>
        </pc:sldMkLst>
        <pc:spChg chg="mod">
          <ac:chgData name="Elnaz Asghari Torkamani" userId="84155aea-ecf7-4f3c-9534-d8f898149db7" providerId="ADAL" clId="{C894824B-B947-6B4C-827A-B18B7CFD84FC}" dt="2022-08-29T17:05:17.278" v="20" actId="1076"/>
          <ac:spMkLst>
            <pc:docMk/>
            <pc:sldMk cId="182784388" sldId="512"/>
            <ac:spMk id="6" creationId="{1E742F3F-093B-6536-CB19-43027848E0C7}"/>
          </ac:spMkLst>
        </pc:spChg>
        <pc:spChg chg="add mod">
          <ac:chgData name="Elnaz Asghari Torkamani" userId="84155aea-ecf7-4f3c-9534-d8f898149db7" providerId="ADAL" clId="{C894824B-B947-6B4C-827A-B18B7CFD84FC}" dt="2022-08-29T17:05:50.627" v="32" actId="207"/>
          <ac:spMkLst>
            <pc:docMk/>
            <pc:sldMk cId="182784388" sldId="512"/>
            <ac:spMk id="8" creationId="{FD6F03EF-4513-8B5F-C691-854E35B01C1C}"/>
          </ac:spMkLst>
        </pc:spChg>
        <pc:picChg chg="mod">
          <ac:chgData name="Elnaz Asghari Torkamani" userId="84155aea-ecf7-4f3c-9534-d8f898149db7" providerId="ADAL" clId="{C894824B-B947-6B4C-827A-B18B7CFD84FC}" dt="2022-08-29T17:05:13.294" v="19" actId="1076"/>
          <ac:picMkLst>
            <pc:docMk/>
            <pc:sldMk cId="182784388" sldId="512"/>
            <ac:picMk id="7" creationId="{4B8B2F20-30CE-692A-C176-C9D377FB78BB}"/>
          </ac:picMkLst>
        </pc:picChg>
      </pc:sldChg>
      <pc:sldChg chg="modSp mod">
        <pc:chgData name="Elnaz Asghari Torkamani" userId="84155aea-ecf7-4f3c-9534-d8f898149db7" providerId="ADAL" clId="{C894824B-B947-6B4C-827A-B18B7CFD84FC}" dt="2022-08-27T20:43:24.096" v="2" actId="113"/>
        <pc:sldMkLst>
          <pc:docMk/>
          <pc:sldMk cId="527264838" sldId="514"/>
        </pc:sldMkLst>
        <pc:graphicFrameChg chg="modGraphic">
          <ac:chgData name="Elnaz Asghari Torkamani" userId="84155aea-ecf7-4f3c-9534-d8f898149db7" providerId="ADAL" clId="{C894824B-B947-6B4C-827A-B18B7CFD84FC}" dt="2022-08-27T20:43:24.096" v="2" actId="113"/>
          <ac:graphicFrameMkLst>
            <pc:docMk/>
            <pc:sldMk cId="527264838" sldId="514"/>
            <ac:graphicFrameMk id="5" creationId="{2F7904DF-77DE-C04F-C964-2C0DFC1D11CA}"/>
          </ac:graphicFrameMkLst>
        </pc:graphicFrameChg>
      </pc:sldChg>
      <pc:sldChg chg="addSp delSp modSp new del mod">
        <pc:chgData name="Elnaz Asghari Torkamani" userId="84155aea-ecf7-4f3c-9534-d8f898149db7" providerId="ADAL" clId="{C894824B-B947-6B4C-827A-B18B7CFD84FC}" dt="2022-08-28T17:37:36.933" v="15" actId="2696"/>
        <pc:sldMkLst>
          <pc:docMk/>
          <pc:sldMk cId="3352490956" sldId="516"/>
        </pc:sldMkLst>
        <pc:spChg chg="del">
          <ac:chgData name="Elnaz Asghari Torkamani" userId="84155aea-ecf7-4f3c-9534-d8f898149db7" providerId="ADAL" clId="{C894824B-B947-6B4C-827A-B18B7CFD84FC}" dt="2022-08-28T17:28:07.093" v="10" actId="478"/>
          <ac:spMkLst>
            <pc:docMk/>
            <pc:sldMk cId="3352490956" sldId="516"/>
            <ac:spMk id="3" creationId="{70C50784-9FCD-AF98-7714-F7565ADC6B61}"/>
          </ac:spMkLst>
        </pc:spChg>
        <pc:picChg chg="add mod">
          <ac:chgData name="Elnaz Asghari Torkamani" userId="84155aea-ecf7-4f3c-9534-d8f898149db7" providerId="ADAL" clId="{C894824B-B947-6B4C-827A-B18B7CFD84FC}" dt="2022-08-28T17:28:08.322" v="11"/>
          <ac:picMkLst>
            <pc:docMk/>
            <pc:sldMk cId="3352490956" sldId="516"/>
            <ac:picMk id="5" creationId="{051A99AA-6E03-C40F-587F-8412450B934E}"/>
          </ac:picMkLst>
        </pc:picChg>
      </pc:sldChg>
      <pc:sldChg chg="addSp delSp modSp new del mod">
        <pc:chgData name="Elnaz Asghari Torkamani" userId="84155aea-ecf7-4f3c-9534-d8f898149db7" providerId="ADAL" clId="{C894824B-B947-6B4C-827A-B18B7CFD84FC}" dt="2022-08-28T17:37:40.598" v="16" actId="2696"/>
        <pc:sldMkLst>
          <pc:docMk/>
          <pc:sldMk cId="2683442279" sldId="517"/>
        </pc:sldMkLst>
        <pc:spChg chg="del">
          <ac:chgData name="Elnaz Asghari Torkamani" userId="84155aea-ecf7-4f3c-9534-d8f898149db7" providerId="ADAL" clId="{C894824B-B947-6B4C-827A-B18B7CFD84FC}" dt="2022-08-28T17:29:06.998" v="13" actId="478"/>
          <ac:spMkLst>
            <pc:docMk/>
            <pc:sldMk cId="2683442279" sldId="517"/>
            <ac:spMk id="3" creationId="{408B1BC9-9CB4-578B-9CA6-82BF3F71669C}"/>
          </ac:spMkLst>
        </pc:spChg>
        <pc:picChg chg="add mod">
          <ac:chgData name="Elnaz Asghari Torkamani" userId="84155aea-ecf7-4f3c-9534-d8f898149db7" providerId="ADAL" clId="{C894824B-B947-6B4C-827A-B18B7CFD84FC}" dt="2022-08-28T17:29:08.297" v="14"/>
          <ac:picMkLst>
            <pc:docMk/>
            <pc:sldMk cId="2683442279" sldId="517"/>
            <ac:picMk id="5" creationId="{716445BA-80A7-2F9B-D1FD-DB79A8E63859}"/>
          </ac:picMkLst>
        </pc:picChg>
      </pc:sldChg>
    </pc:docChg>
  </pc:docChgLst>
  <pc:docChgLst>
    <pc:chgData name="Mehdi Davoodi" userId="374eff1b-b6cf-4832-b347-6d58b624eb25" providerId="ADAL" clId="{1B93BA95-980B-EE4A-BF9F-2AB5BA190412}"/>
    <pc:docChg chg="undo custSel addSld modSld sldOrd modMainMaster">
      <pc:chgData name="Mehdi Davoodi" userId="374eff1b-b6cf-4832-b347-6d58b624eb25" providerId="ADAL" clId="{1B93BA95-980B-EE4A-BF9F-2AB5BA190412}" dt="2022-08-30T02:46:54.706" v="189" actId="20578"/>
      <pc:docMkLst>
        <pc:docMk/>
      </pc:docMkLst>
      <pc:sldChg chg="modSp mod">
        <pc:chgData name="Mehdi Davoodi" userId="374eff1b-b6cf-4832-b347-6d58b624eb25" providerId="ADAL" clId="{1B93BA95-980B-EE4A-BF9F-2AB5BA190412}" dt="2022-08-29T21:41:17.042" v="6" actId="313"/>
        <pc:sldMkLst>
          <pc:docMk/>
          <pc:sldMk cId="3953920736" sldId="476"/>
        </pc:sldMkLst>
        <pc:spChg chg="mod">
          <ac:chgData name="Mehdi Davoodi" userId="374eff1b-b6cf-4832-b347-6d58b624eb25" providerId="ADAL" clId="{1B93BA95-980B-EE4A-BF9F-2AB5BA190412}" dt="2022-08-29T21:41:17.042" v="6" actId="313"/>
          <ac:spMkLst>
            <pc:docMk/>
            <pc:sldMk cId="3953920736" sldId="476"/>
            <ac:spMk id="3" creationId="{8A48DCBE-9D9E-C190-E3A1-F8CEC83D1980}"/>
          </ac:spMkLst>
        </pc:spChg>
      </pc:sldChg>
      <pc:sldChg chg="modSp mod">
        <pc:chgData name="Mehdi Davoodi" userId="374eff1b-b6cf-4832-b347-6d58b624eb25" providerId="ADAL" clId="{1B93BA95-980B-EE4A-BF9F-2AB5BA190412}" dt="2022-08-30T01:24:14.372" v="12" actId="20577"/>
        <pc:sldMkLst>
          <pc:docMk/>
          <pc:sldMk cId="3118667945" sldId="477"/>
        </pc:sldMkLst>
        <pc:spChg chg="mod">
          <ac:chgData name="Mehdi Davoodi" userId="374eff1b-b6cf-4832-b347-6d58b624eb25" providerId="ADAL" clId="{1B93BA95-980B-EE4A-BF9F-2AB5BA190412}" dt="2022-08-30T01:24:14.372" v="12" actId="20577"/>
          <ac:spMkLst>
            <pc:docMk/>
            <pc:sldMk cId="3118667945" sldId="477"/>
            <ac:spMk id="11" creationId="{597E2275-A063-E072-EDF1-2341F7C7E740}"/>
          </ac:spMkLst>
        </pc:spChg>
      </pc:sldChg>
      <pc:sldChg chg="modSp mod">
        <pc:chgData name="Mehdi Davoodi" userId="374eff1b-b6cf-4832-b347-6d58b624eb25" providerId="ADAL" clId="{1B93BA95-980B-EE4A-BF9F-2AB5BA190412}" dt="2022-08-29T21:41:28.371" v="8" actId="313"/>
        <pc:sldMkLst>
          <pc:docMk/>
          <pc:sldMk cId="3582416797" sldId="493"/>
        </pc:sldMkLst>
        <pc:spChg chg="mod">
          <ac:chgData name="Mehdi Davoodi" userId="374eff1b-b6cf-4832-b347-6d58b624eb25" providerId="ADAL" clId="{1B93BA95-980B-EE4A-BF9F-2AB5BA190412}" dt="2022-08-29T21:41:28.371" v="8" actId="313"/>
          <ac:spMkLst>
            <pc:docMk/>
            <pc:sldMk cId="3582416797" sldId="493"/>
            <ac:spMk id="2" creationId="{57E8D562-3B7B-9580-C2D1-ADDD433D0F99}"/>
          </ac:spMkLst>
        </pc:spChg>
      </pc:sldChg>
      <pc:sldChg chg="modSp mod">
        <pc:chgData name="Mehdi Davoodi" userId="374eff1b-b6cf-4832-b347-6d58b624eb25" providerId="ADAL" clId="{1B93BA95-980B-EE4A-BF9F-2AB5BA190412}" dt="2022-08-29T21:41:31.887" v="9" actId="313"/>
        <pc:sldMkLst>
          <pc:docMk/>
          <pc:sldMk cId="2896589904" sldId="495"/>
        </pc:sldMkLst>
        <pc:spChg chg="mod">
          <ac:chgData name="Mehdi Davoodi" userId="374eff1b-b6cf-4832-b347-6d58b624eb25" providerId="ADAL" clId="{1B93BA95-980B-EE4A-BF9F-2AB5BA190412}" dt="2022-08-29T21:41:31.887" v="9" actId="313"/>
          <ac:spMkLst>
            <pc:docMk/>
            <pc:sldMk cId="2896589904" sldId="495"/>
            <ac:spMk id="2" creationId="{D986C73A-00D1-1337-9564-3C122F8A127D}"/>
          </ac:spMkLst>
        </pc:spChg>
      </pc:sldChg>
      <pc:sldChg chg="modSp mod">
        <pc:chgData name="Mehdi Davoodi" userId="374eff1b-b6cf-4832-b347-6d58b624eb25" providerId="ADAL" clId="{1B93BA95-980B-EE4A-BF9F-2AB5BA190412}" dt="2022-08-29T21:41:23.057" v="7" actId="313"/>
        <pc:sldMkLst>
          <pc:docMk/>
          <pc:sldMk cId="1177983444" sldId="500"/>
        </pc:sldMkLst>
        <pc:spChg chg="mod">
          <ac:chgData name="Mehdi Davoodi" userId="374eff1b-b6cf-4832-b347-6d58b624eb25" providerId="ADAL" clId="{1B93BA95-980B-EE4A-BF9F-2AB5BA190412}" dt="2022-08-29T21:41:23.057" v="7" actId="313"/>
          <ac:spMkLst>
            <pc:docMk/>
            <pc:sldMk cId="1177983444" sldId="500"/>
            <ac:spMk id="2" creationId="{57E8D562-3B7B-9580-C2D1-ADDD433D0F99}"/>
          </ac:spMkLst>
        </pc:spChg>
      </pc:sldChg>
      <pc:sldChg chg="ord">
        <pc:chgData name="Mehdi Davoodi" userId="374eff1b-b6cf-4832-b347-6d58b624eb25" providerId="ADAL" clId="{1B93BA95-980B-EE4A-BF9F-2AB5BA190412}" dt="2022-08-30T02:46:52.283" v="188" actId="20578"/>
        <pc:sldMkLst>
          <pc:docMk/>
          <pc:sldMk cId="602635697" sldId="502"/>
        </pc:sldMkLst>
      </pc:sldChg>
      <pc:sldChg chg="delSp modSp add mod ord delAnim chgLayout">
        <pc:chgData name="Mehdi Davoodi" userId="374eff1b-b6cf-4832-b347-6d58b624eb25" providerId="ADAL" clId="{1B93BA95-980B-EE4A-BF9F-2AB5BA190412}" dt="2022-08-30T02:46:54.706" v="189" actId="20578"/>
        <pc:sldMkLst>
          <pc:docMk/>
          <pc:sldMk cId="1530743100" sldId="516"/>
        </pc:sldMkLst>
        <pc:spChg chg="mod ord">
          <ac:chgData name="Mehdi Davoodi" userId="374eff1b-b6cf-4832-b347-6d58b624eb25" providerId="ADAL" clId="{1B93BA95-980B-EE4A-BF9F-2AB5BA190412}" dt="2022-08-30T02:38:58.614" v="16" actId="700"/>
          <ac:spMkLst>
            <pc:docMk/>
            <pc:sldMk cId="1530743100" sldId="516"/>
            <ac:spMk id="2" creationId="{04B6AFB8-C197-572F-6F71-2408EA408921}"/>
          </ac:spMkLst>
        </pc:spChg>
        <pc:spChg chg="mod ord">
          <ac:chgData name="Mehdi Davoodi" userId="374eff1b-b6cf-4832-b347-6d58b624eb25" providerId="ADAL" clId="{1B93BA95-980B-EE4A-BF9F-2AB5BA190412}" dt="2022-08-30T02:46:24.925" v="187" actId="2710"/>
          <ac:spMkLst>
            <pc:docMk/>
            <pc:sldMk cId="1530743100" sldId="516"/>
            <ac:spMk id="3" creationId="{E4F8189E-A50C-0FA5-ECC1-80F8D8B23DCB}"/>
          </ac:spMkLst>
        </pc:spChg>
        <pc:spChg chg="mod ord">
          <ac:chgData name="Mehdi Davoodi" userId="374eff1b-b6cf-4832-b347-6d58b624eb25" providerId="ADAL" clId="{1B93BA95-980B-EE4A-BF9F-2AB5BA190412}" dt="2022-08-30T02:38:58.614" v="16" actId="700"/>
          <ac:spMkLst>
            <pc:docMk/>
            <pc:sldMk cId="1530743100" sldId="516"/>
            <ac:spMk id="4" creationId="{805852F5-5ED3-B81C-9692-2190C5ED870D}"/>
          </ac:spMkLst>
        </pc:spChg>
        <pc:spChg chg="del">
          <ac:chgData name="Mehdi Davoodi" userId="374eff1b-b6cf-4832-b347-6d58b624eb25" providerId="ADAL" clId="{1B93BA95-980B-EE4A-BF9F-2AB5BA190412}" dt="2022-08-30T02:38:55.876" v="15" actId="478"/>
          <ac:spMkLst>
            <pc:docMk/>
            <pc:sldMk cId="1530743100" sldId="516"/>
            <ac:spMk id="7" creationId="{45EAB861-17F1-9E42-0991-6EC377FD3059}"/>
          </ac:spMkLst>
        </pc:spChg>
        <pc:spChg chg="del">
          <ac:chgData name="Mehdi Davoodi" userId="374eff1b-b6cf-4832-b347-6d58b624eb25" providerId="ADAL" clId="{1B93BA95-980B-EE4A-BF9F-2AB5BA190412}" dt="2022-08-30T02:38:55.876" v="15" actId="478"/>
          <ac:spMkLst>
            <pc:docMk/>
            <pc:sldMk cId="1530743100" sldId="516"/>
            <ac:spMk id="8" creationId="{86EFCCA9-0D85-56A3-FF85-5413B479DBB6}"/>
          </ac:spMkLst>
        </pc:spChg>
        <pc:spChg chg="del">
          <ac:chgData name="Mehdi Davoodi" userId="374eff1b-b6cf-4832-b347-6d58b624eb25" providerId="ADAL" clId="{1B93BA95-980B-EE4A-BF9F-2AB5BA190412}" dt="2022-08-30T02:38:55.876" v="15" actId="478"/>
          <ac:spMkLst>
            <pc:docMk/>
            <pc:sldMk cId="1530743100" sldId="516"/>
            <ac:spMk id="10" creationId="{CF389967-00F1-6BED-DC8A-87A3EA8C9E96}"/>
          </ac:spMkLst>
        </pc:spChg>
        <pc:spChg chg="del">
          <ac:chgData name="Mehdi Davoodi" userId="374eff1b-b6cf-4832-b347-6d58b624eb25" providerId="ADAL" clId="{1B93BA95-980B-EE4A-BF9F-2AB5BA190412}" dt="2022-08-30T02:38:55.876" v="15" actId="478"/>
          <ac:spMkLst>
            <pc:docMk/>
            <pc:sldMk cId="1530743100" sldId="516"/>
            <ac:spMk id="12" creationId="{2B862DBB-0971-9F88-9E2B-E6407AB1EF89}"/>
          </ac:spMkLst>
        </pc:spChg>
        <pc:picChg chg="del">
          <ac:chgData name="Mehdi Davoodi" userId="374eff1b-b6cf-4832-b347-6d58b624eb25" providerId="ADAL" clId="{1B93BA95-980B-EE4A-BF9F-2AB5BA190412}" dt="2022-08-30T02:38:52.215" v="14" actId="478"/>
          <ac:picMkLst>
            <pc:docMk/>
            <pc:sldMk cId="1530743100" sldId="516"/>
            <ac:picMk id="5" creationId="{9C92E3AD-8905-F25F-2541-34E99A698BAF}"/>
          </ac:picMkLst>
        </pc:picChg>
        <pc:picChg chg="del">
          <ac:chgData name="Mehdi Davoodi" userId="374eff1b-b6cf-4832-b347-6d58b624eb25" providerId="ADAL" clId="{1B93BA95-980B-EE4A-BF9F-2AB5BA190412}" dt="2022-08-30T02:38:52.215" v="14" actId="478"/>
          <ac:picMkLst>
            <pc:docMk/>
            <pc:sldMk cId="1530743100" sldId="516"/>
            <ac:picMk id="6" creationId="{89D23B66-C2C9-8E1B-A758-EB5BB3589695}"/>
          </ac:picMkLst>
        </pc:picChg>
        <pc:picChg chg="del">
          <ac:chgData name="Mehdi Davoodi" userId="374eff1b-b6cf-4832-b347-6d58b624eb25" providerId="ADAL" clId="{1B93BA95-980B-EE4A-BF9F-2AB5BA190412}" dt="2022-08-30T02:38:52.215" v="14" actId="478"/>
          <ac:picMkLst>
            <pc:docMk/>
            <pc:sldMk cId="1530743100" sldId="516"/>
            <ac:picMk id="9" creationId="{410E4CB4-9D4B-E5C6-071C-3D7813D39ABD}"/>
          </ac:picMkLst>
        </pc:picChg>
        <pc:picChg chg="del">
          <ac:chgData name="Mehdi Davoodi" userId="374eff1b-b6cf-4832-b347-6d58b624eb25" providerId="ADAL" clId="{1B93BA95-980B-EE4A-BF9F-2AB5BA190412}" dt="2022-08-30T02:38:52.215" v="14" actId="478"/>
          <ac:picMkLst>
            <pc:docMk/>
            <pc:sldMk cId="1530743100" sldId="516"/>
            <ac:picMk id="11" creationId="{75570CB9-9C19-3BD8-7138-D7387B973608}"/>
          </ac:picMkLst>
        </pc:picChg>
      </pc:sldChg>
      <pc:sldMasterChg chg="addSp delSp modSp mod modSldLayout">
        <pc:chgData name="Mehdi Davoodi" userId="374eff1b-b6cf-4832-b347-6d58b624eb25" providerId="ADAL" clId="{1B93BA95-980B-EE4A-BF9F-2AB5BA190412}" dt="2022-08-21T03:00:53.811" v="5"/>
        <pc:sldMasterMkLst>
          <pc:docMk/>
          <pc:sldMasterMk cId="0" sldId="2147483659"/>
        </pc:sldMasterMkLst>
        <pc:picChg chg="add del mod">
          <ac:chgData name="Mehdi Davoodi" userId="374eff1b-b6cf-4832-b347-6d58b624eb25" providerId="ADAL" clId="{1B93BA95-980B-EE4A-BF9F-2AB5BA190412}" dt="2022-08-21T03:00:53.366" v="4" actId="478"/>
          <ac:picMkLst>
            <pc:docMk/>
            <pc:sldMasterMk cId="0" sldId="2147483659"/>
            <ac:picMk id="2" creationId="{763D6EF8-6E73-F262-B6F9-08FA47D529A2}"/>
          </ac:picMkLst>
        </pc:picChg>
        <pc:picChg chg="add mod">
          <ac:chgData name="Mehdi Davoodi" userId="374eff1b-b6cf-4832-b347-6d58b624eb25" providerId="ADAL" clId="{1B93BA95-980B-EE4A-BF9F-2AB5BA190412}" dt="2022-08-21T03:00:53.811" v="5"/>
          <ac:picMkLst>
            <pc:docMk/>
            <pc:sldMasterMk cId="0" sldId="2147483659"/>
            <ac:picMk id="3" creationId="{FF1F85A0-082E-4EB7-71B0-FAAA31593F44}"/>
          </ac:picMkLst>
        </pc:picChg>
        <pc:sldLayoutChg chg="addSp delSp mod">
          <pc:chgData name="Mehdi Davoodi" userId="374eff1b-b6cf-4832-b347-6d58b624eb25" providerId="ADAL" clId="{1B93BA95-980B-EE4A-BF9F-2AB5BA190412}" dt="2022-08-21T03:00:50.187" v="3" actId="21"/>
          <pc:sldLayoutMkLst>
            <pc:docMk/>
            <pc:sldMasterMk cId="0" sldId="2147483659"/>
            <pc:sldLayoutMk cId="2520204634" sldId="2147483663"/>
          </pc:sldLayoutMkLst>
          <pc:picChg chg="add del">
            <ac:chgData name="Mehdi Davoodi" userId="374eff1b-b6cf-4832-b347-6d58b624eb25" providerId="ADAL" clId="{1B93BA95-980B-EE4A-BF9F-2AB5BA190412}" dt="2022-08-21T03:00:50.187" v="3" actId="21"/>
            <ac:picMkLst>
              <pc:docMk/>
              <pc:sldMasterMk cId="0" sldId="2147483659"/>
              <pc:sldLayoutMk cId="2520204634" sldId="2147483663"/>
              <ac:picMk id="8" creationId="{8602023F-D166-5D68-9CA0-D3B7F7499A4C}"/>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8"/>
          </a:xfrm>
          <a:prstGeom prst="rect">
            <a:avLst/>
          </a:prstGeom>
        </p:spPr>
        <p:txBody>
          <a:bodyPr vert="horz" lIns="96773" tIns="48386" rIns="96773" bIns="48386" rtlCol="0"/>
          <a:lstStyle>
            <a:lvl1pPr algn="l">
              <a:defRPr sz="1200"/>
            </a:lvl1pPr>
          </a:lstStyle>
          <a:p>
            <a:endParaRPr lang="en-US" dirty="0"/>
          </a:p>
        </p:txBody>
      </p:sp>
      <p:sp>
        <p:nvSpPr>
          <p:cNvPr id="3" name="Date Placeholder 2"/>
          <p:cNvSpPr>
            <a:spLocks noGrp="1"/>
          </p:cNvSpPr>
          <p:nvPr>
            <p:ph type="dt" sz="quarter" idx="1"/>
          </p:nvPr>
        </p:nvSpPr>
        <p:spPr>
          <a:xfrm>
            <a:off x="4143587" y="0"/>
            <a:ext cx="3169920" cy="481728"/>
          </a:xfrm>
          <a:prstGeom prst="rect">
            <a:avLst/>
          </a:prstGeom>
        </p:spPr>
        <p:txBody>
          <a:bodyPr vert="horz" lIns="96773" tIns="48386" rIns="96773" bIns="48386" rtlCol="0"/>
          <a:lstStyle>
            <a:lvl1pPr algn="r">
              <a:defRPr sz="1200"/>
            </a:lvl1pPr>
          </a:lstStyle>
          <a:p>
            <a:fld id="{6B0B5B41-1523-4A32-9C7F-FB584E8F6049}" type="datetimeFigureOut">
              <a:rPr lang="en-US" smtClean="0"/>
              <a:t>8/29/22</a:t>
            </a:fld>
            <a:endParaRPr lang="en-US" dirty="0"/>
          </a:p>
        </p:txBody>
      </p:sp>
      <p:sp>
        <p:nvSpPr>
          <p:cNvPr id="4" name="Footer Placeholder 3"/>
          <p:cNvSpPr>
            <a:spLocks noGrp="1"/>
          </p:cNvSpPr>
          <p:nvPr>
            <p:ph type="ftr" sz="quarter" idx="2"/>
          </p:nvPr>
        </p:nvSpPr>
        <p:spPr>
          <a:xfrm>
            <a:off x="1" y="9119475"/>
            <a:ext cx="3169920" cy="481727"/>
          </a:xfrm>
          <a:prstGeom prst="rect">
            <a:avLst/>
          </a:prstGeom>
        </p:spPr>
        <p:txBody>
          <a:bodyPr vert="horz" lIns="96773" tIns="48386" rIns="96773" bIns="48386"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43587" y="9119475"/>
            <a:ext cx="3169920" cy="481727"/>
          </a:xfrm>
          <a:prstGeom prst="rect">
            <a:avLst/>
          </a:prstGeom>
        </p:spPr>
        <p:txBody>
          <a:bodyPr vert="horz" lIns="96773" tIns="48386" rIns="96773" bIns="48386" rtlCol="0" anchor="b"/>
          <a:lstStyle>
            <a:lvl1pPr algn="r">
              <a:defRPr sz="1200"/>
            </a:lvl1pPr>
          </a:lstStyle>
          <a:p>
            <a:fld id="{EDE2735F-FBC1-4713-B149-FEE5E5716907}" type="slidenum">
              <a:rPr lang="en-US" smtClean="0"/>
              <a:t>‹#›</a:t>
            </a:fld>
            <a:endParaRPr lang="en-US" dirty="0"/>
          </a:p>
        </p:txBody>
      </p:sp>
    </p:spTree>
    <p:extLst>
      <p:ext uri="{BB962C8B-B14F-4D97-AF65-F5344CB8AC3E}">
        <p14:creationId xmlns:p14="http://schemas.microsoft.com/office/powerpoint/2010/main" val="2702254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8788" y="720725"/>
            <a:ext cx="6399212" cy="3598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2"/>
            <a:ext cx="5852160" cy="4320539"/>
          </a:xfrm>
          <a:prstGeom prst="rect">
            <a:avLst/>
          </a:prstGeom>
          <a:noFill/>
          <a:ln>
            <a:noFill/>
          </a:ln>
        </p:spPr>
        <p:txBody>
          <a:bodyPr spcFirstLastPara="1" wrap="square" lIns="96756" tIns="96756" rIns="96756" bIns="96756"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046571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31520" y="4560572"/>
            <a:ext cx="5852160" cy="4320539"/>
          </a:xfrm>
          <a:prstGeom prst="rect">
            <a:avLst/>
          </a:prstGeom>
        </p:spPr>
        <p:txBody>
          <a:bodyPr spcFirstLastPara="1" wrap="square" lIns="96756" tIns="96756" rIns="96756" bIns="96756" anchor="t" anchorCtr="0">
            <a:noAutofit/>
          </a:bodyPr>
          <a:lstStyle/>
          <a:p>
            <a:pPr marL="0" indent="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We will use the </a:t>
            </a:r>
            <a:r>
              <a:rPr lang="en-US" sz="1100" b="0" i="0" u="none" strike="noStrike" cap="none" dirty="0" err="1">
                <a:solidFill>
                  <a:srgbClr val="000000"/>
                </a:solidFill>
                <a:effectLst/>
                <a:latin typeface="Arial"/>
                <a:ea typeface="Arial"/>
                <a:cs typeface="Arial"/>
                <a:sym typeface="Arial"/>
              </a:rPr>
              <a:t>Gapminder</a:t>
            </a:r>
            <a:r>
              <a:rPr lang="en-US" sz="1100" b="0" i="0" u="none" strike="noStrike" cap="none" dirty="0">
                <a:solidFill>
                  <a:srgbClr val="000000"/>
                </a:solidFill>
                <a:effectLst/>
                <a:latin typeface="Arial"/>
                <a:ea typeface="Arial"/>
                <a:cs typeface="Arial"/>
                <a:sym typeface="Arial"/>
              </a:rPr>
              <a:t> dataset, which you should already have available on your computer. We load the data with library() and take a look. </a:t>
            </a:r>
            <a:endParaRPr lang="en-US" dirty="0"/>
          </a:p>
          <a:p>
            <a:endParaRPr lang="en-US" dirty="0"/>
          </a:p>
        </p:txBody>
      </p:sp>
    </p:spTree>
    <p:extLst>
      <p:ext uri="{BB962C8B-B14F-4D97-AF65-F5344CB8AC3E}">
        <p14:creationId xmlns:p14="http://schemas.microsoft.com/office/powerpoint/2010/main" val="230267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4170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fb2fce80e_0_8:notes"/>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b2fce80e_0_8:notes"/>
          <p:cNvSpPr txBox="1">
            <a:spLocks noGrp="1"/>
          </p:cNvSpPr>
          <p:nvPr>
            <p:ph type="body" idx="1"/>
          </p:nvPr>
        </p:nvSpPr>
        <p:spPr>
          <a:xfrm>
            <a:off x="731520" y="4560572"/>
            <a:ext cx="5852160" cy="4320539"/>
          </a:xfrm>
          <a:prstGeom prst="rect">
            <a:avLst/>
          </a:prstGeom>
        </p:spPr>
        <p:txBody>
          <a:bodyPr spcFirstLastPara="1" wrap="square" lIns="96756" tIns="96756" rIns="96756" bIns="96756" anchor="t" anchorCtr="0">
            <a:noAutofit/>
          </a:bodyPr>
          <a:lstStyle/>
          <a:p>
            <a:pPr marL="0" indent="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939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855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462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3162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437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4958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235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00" y="343808"/>
            <a:ext cx="8520600" cy="606030"/>
          </a:xfrm>
        </p:spPr>
        <p:txBody>
          <a:bodyPr anchor="ctr"/>
          <a:lstStyle>
            <a:lvl1pPr>
              <a:defRPr sz="2800">
                <a:solidFill>
                  <a:srgbClr val="562100"/>
                </a:solidFill>
              </a:defRPr>
            </a:lvl1pPr>
          </a:lstStyle>
          <a:p>
            <a:r>
              <a:rPr lang="en-US"/>
              <a:t>Click to edit Master title style</a:t>
            </a:r>
          </a:p>
        </p:txBody>
      </p:sp>
      <p:sp>
        <p:nvSpPr>
          <p:cNvPr id="3" name="Content Placeholder 2"/>
          <p:cNvSpPr>
            <a:spLocks noGrp="1"/>
          </p:cNvSpPr>
          <p:nvPr>
            <p:ph idx="1"/>
          </p:nvPr>
        </p:nvSpPr>
        <p:spPr>
          <a:xfrm>
            <a:off x="311700" y="1112972"/>
            <a:ext cx="8520600" cy="3455903"/>
          </a:xfrm>
        </p:spPr>
        <p:txBody>
          <a:bodyPr/>
          <a:lstStyle>
            <a:lvl1pPr marL="457200" indent="-342900">
              <a:lnSpc>
                <a:spcPct val="100000"/>
              </a:lnSpc>
              <a:spcBef>
                <a:spcPts val="200"/>
              </a:spcBef>
              <a:spcAft>
                <a:spcPts val="900"/>
              </a:spcAft>
              <a:buFont typeface="Arial" panose="020B0604020202020204" pitchFamily="34" charset="0"/>
              <a:buChar char="•"/>
              <a:defRPr sz="1800">
                <a:solidFill>
                  <a:schemeClr val="tx1"/>
                </a:solidFill>
              </a:defRPr>
            </a:lvl1pPr>
            <a:lvl2pPr marL="557213" indent="-214313">
              <a:lnSpc>
                <a:spcPct val="100000"/>
              </a:lnSpc>
              <a:spcBef>
                <a:spcPts val="600"/>
              </a:spcBef>
              <a:buFont typeface="Arial" panose="020B0604020202020204" pitchFamily="34" charset="0"/>
              <a:buChar char="•"/>
              <a:defRPr sz="1800">
                <a:solidFill>
                  <a:schemeClr val="tx1"/>
                </a:solidFill>
              </a:defRPr>
            </a:lvl2pPr>
            <a:lvl3pPr marL="1371600" indent="-317500">
              <a:lnSpc>
                <a:spcPct val="100000"/>
              </a:lnSpc>
              <a:spcBef>
                <a:spcPts val="600"/>
              </a:spcBef>
              <a:buFont typeface="Arial" panose="020B0604020202020204" pitchFamily="34" charset="0"/>
              <a:buChar char="•"/>
              <a:defRPr sz="1800">
                <a:solidFill>
                  <a:schemeClr val="tx1"/>
                </a:solidFill>
              </a:defRPr>
            </a:lvl3pPr>
            <a:lvl4pPr marL="1828800" indent="-317500">
              <a:lnSpc>
                <a:spcPct val="100000"/>
              </a:lnSpc>
              <a:spcBef>
                <a:spcPts val="600"/>
              </a:spcBef>
              <a:buFont typeface="Arial" panose="020B0604020202020204" pitchFamily="34" charset="0"/>
              <a:buChar char="•"/>
              <a:defRPr sz="1800">
                <a:solidFill>
                  <a:schemeClr val="tx1"/>
                </a:solidFill>
              </a:defRPr>
            </a:lvl4pPr>
            <a:lvl5pPr marL="2286000" indent="-317500">
              <a:lnSpc>
                <a:spcPct val="100000"/>
              </a:lnSpc>
              <a:spcBef>
                <a:spcPts val="600"/>
              </a:spcBef>
              <a:buFont typeface="Arial" panose="020B0604020202020204" pitchFamily="34" charset="0"/>
              <a:buChar cha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472458" y="4732225"/>
            <a:ext cx="548700" cy="393600"/>
          </a:xfrm>
        </p:spPr>
        <p:txBody>
          <a:bodyPr/>
          <a:lstStyle>
            <a:lvl1pPr>
              <a:defRPr/>
            </a:lvl1pPr>
          </a:lstStyle>
          <a:p>
            <a:pPr>
              <a:defRPr/>
            </a:pPr>
            <a:fld id="{5E4C3CE2-26D7-4A31-A6AF-35EF9ABDAEC5}" type="slidenum">
              <a:rPr lang="en-US"/>
              <a:pPr>
                <a:defRPr/>
              </a:pPr>
              <a:t>‹#›</a:t>
            </a:fld>
            <a:endParaRPr lang="en-US"/>
          </a:p>
        </p:txBody>
      </p:sp>
      <p:cxnSp>
        <p:nvCxnSpPr>
          <p:cNvPr id="7" name="Google Shape;63;p14">
            <a:extLst>
              <a:ext uri="{FF2B5EF4-FFF2-40B4-BE49-F238E27FC236}">
                <a16:creationId xmlns:a16="http://schemas.microsoft.com/office/drawing/2014/main" id="{A533FA80-39ED-E30C-83DC-342C9C79A241}"/>
              </a:ext>
            </a:extLst>
          </p:cNvPr>
          <p:cNvCxnSpPr/>
          <p:nvPr userDrawn="1"/>
        </p:nvCxnSpPr>
        <p:spPr>
          <a:xfrm>
            <a:off x="252000" y="1023905"/>
            <a:ext cx="8640000" cy="15000"/>
          </a:xfrm>
          <a:prstGeom prst="straightConnector1">
            <a:avLst/>
          </a:prstGeom>
          <a:noFill/>
          <a:ln w="9525" cap="flat" cmpd="sng">
            <a:solidFill>
              <a:srgbClr val="562100"/>
            </a:solidFill>
            <a:prstDash val="solid"/>
            <a:round/>
            <a:headEnd type="none" w="med" len="med"/>
            <a:tailEnd type="none" w="med" len="med"/>
          </a:ln>
        </p:spPr>
      </p:cxnSp>
    </p:spTree>
    <p:extLst>
      <p:ext uri="{BB962C8B-B14F-4D97-AF65-F5344CB8AC3E}">
        <p14:creationId xmlns:p14="http://schemas.microsoft.com/office/powerpoint/2010/main" val="252020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pic>
        <p:nvPicPr>
          <p:cNvPr id="3" name="Google Shape;64;p14">
            <a:extLst>
              <a:ext uri="{FF2B5EF4-FFF2-40B4-BE49-F238E27FC236}">
                <a16:creationId xmlns:a16="http://schemas.microsoft.com/office/drawing/2014/main" id="{FF1F85A0-082E-4EB7-71B0-FAAA31593F44}"/>
              </a:ext>
            </a:extLst>
          </p:cNvPr>
          <p:cNvPicPr preferRelativeResize="0">
            <a:picLocks noChangeAspect="1"/>
          </p:cNvPicPr>
          <p:nvPr userDrawn="1"/>
        </p:nvPicPr>
        <p:blipFill>
          <a:blip r:embed="rId10">
            <a:alphaModFix/>
          </a:blip>
          <a:stretch>
            <a:fillRect/>
          </a:stretch>
        </p:blipFill>
        <p:spPr>
          <a:xfrm>
            <a:off x="103538" y="4929025"/>
            <a:ext cx="914400" cy="1981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63"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cran.r-project.org/web/packages/available_packages_by_name.html"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hyperlink" Target="https://www.r-project.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6210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40300" y="1049375"/>
            <a:ext cx="8093400" cy="20526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US" sz="6000" b="1" dirty="0">
                <a:solidFill>
                  <a:schemeClr val="lt1"/>
                </a:solidFill>
              </a:rPr>
              <a:t>Business Analytics II</a:t>
            </a:r>
            <a:br>
              <a:rPr lang="en-US" sz="6000" b="1" dirty="0">
                <a:solidFill>
                  <a:schemeClr val="lt1"/>
                </a:solidFill>
              </a:rPr>
            </a:br>
            <a:r>
              <a:rPr lang="en-US" sz="3600" b="1" dirty="0">
                <a:solidFill>
                  <a:schemeClr val="lt1"/>
                </a:solidFill>
              </a:rPr>
              <a:t>(BIS 244 – </a:t>
            </a:r>
            <a:r>
              <a:rPr lang="en-US" sz="3600" b="1">
                <a:solidFill>
                  <a:schemeClr val="lt1"/>
                </a:solidFill>
              </a:rPr>
              <a:t>Chapter 2)</a:t>
            </a:r>
            <a:endParaRPr sz="6000" b="1" dirty="0">
              <a:solidFill>
                <a:schemeClr val="lt1"/>
              </a:solidFill>
            </a:endParaRPr>
          </a:p>
        </p:txBody>
      </p:sp>
      <p:pic>
        <p:nvPicPr>
          <p:cNvPr id="55" name="Google Shape;55;p13"/>
          <p:cNvPicPr preferRelativeResize="0"/>
          <p:nvPr/>
        </p:nvPicPr>
        <p:blipFill>
          <a:blip r:embed="rId3">
            <a:alphaModFix/>
          </a:blip>
          <a:stretch>
            <a:fillRect/>
          </a:stretch>
        </p:blipFill>
        <p:spPr>
          <a:xfrm>
            <a:off x="6305400" y="4153250"/>
            <a:ext cx="2328174" cy="488625"/>
          </a:xfrm>
          <a:prstGeom prst="rect">
            <a:avLst/>
          </a:prstGeom>
          <a:noFill/>
          <a:ln>
            <a:noFill/>
          </a:ln>
        </p:spPr>
      </p:pic>
      <p:sp>
        <p:nvSpPr>
          <p:cNvPr id="2" name="TextBox 1">
            <a:extLst>
              <a:ext uri="{FF2B5EF4-FFF2-40B4-BE49-F238E27FC236}">
                <a16:creationId xmlns:a16="http://schemas.microsoft.com/office/drawing/2014/main" id="{69BFC9A4-4348-4F69-A75B-A83E9A1DD30B}"/>
              </a:ext>
            </a:extLst>
          </p:cNvPr>
          <p:cNvSpPr txBox="1"/>
          <p:nvPr/>
        </p:nvSpPr>
        <p:spPr>
          <a:xfrm>
            <a:off x="540300" y="4334098"/>
            <a:ext cx="3001143" cy="307777"/>
          </a:xfrm>
          <a:prstGeom prst="rect">
            <a:avLst/>
          </a:prstGeom>
          <a:noFill/>
        </p:spPr>
        <p:txBody>
          <a:bodyPr wrap="none" rtlCol="0">
            <a:spAutoFit/>
          </a:bodyPr>
          <a:lstStyle/>
          <a:p>
            <a:r>
              <a:rPr lang="en-US" dirty="0">
                <a:solidFill>
                  <a:schemeClr val="bg1"/>
                </a:solidFill>
              </a:rPr>
              <a:t>BIS 244 – Fall 2022 – Dr. </a:t>
            </a:r>
            <a:r>
              <a:rPr lang="en-US" dirty="0" err="1">
                <a:solidFill>
                  <a:schemeClr val="bg1"/>
                </a:solidFill>
              </a:rPr>
              <a:t>Davoodi</a:t>
            </a:r>
            <a:endParaRPr lang="en-US" dirty="0">
              <a:solidFill>
                <a:schemeClr val="bg1"/>
              </a:solidFill>
            </a:endParaRP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F6E7-6964-B414-EA3D-237C003C564E}"/>
              </a:ext>
            </a:extLst>
          </p:cNvPr>
          <p:cNvSpPr>
            <a:spLocks noGrp="1"/>
          </p:cNvSpPr>
          <p:nvPr>
            <p:ph type="title"/>
          </p:nvPr>
        </p:nvSpPr>
        <p:spPr/>
        <p:txBody>
          <a:bodyPr/>
          <a:lstStyle/>
          <a:p>
            <a:r>
              <a:rPr lang="en-US" dirty="0"/>
              <a:t>Using RMarkdown</a:t>
            </a:r>
          </a:p>
        </p:txBody>
      </p:sp>
      <p:sp>
        <p:nvSpPr>
          <p:cNvPr id="4" name="Slide Number Placeholder 3">
            <a:extLst>
              <a:ext uri="{FF2B5EF4-FFF2-40B4-BE49-F238E27FC236}">
                <a16:creationId xmlns:a16="http://schemas.microsoft.com/office/drawing/2014/main" id="{612CBEE5-0457-8F87-BC81-D41BEABA5BD3}"/>
              </a:ext>
            </a:extLst>
          </p:cNvPr>
          <p:cNvSpPr>
            <a:spLocks noGrp="1"/>
          </p:cNvSpPr>
          <p:nvPr>
            <p:ph type="sldNum" sz="quarter" idx="12"/>
          </p:nvPr>
        </p:nvSpPr>
        <p:spPr/>
        <p:txBody>
          <a:bodyPr/>
          <a:lstStyle/>
          <a:p>
            <a:pPr>
              <a:defRPr/>
            </a:pPr>
            <a:fld id="{5E4C3CE2-26D7-4A31-A6AF-35EF9ABDAEC5}" type="slidenum">
              <a:rPr lang="en-US" smtClean="0"/>
              <a:pPr>
                <a:defRPr/>
              </a:pPr>
              <a:t>10</a:t>
            </a:fld>
            <a:endParaRPr lang="en-US" dirty="0"/>
          </a:p>
        </p:txBody>
      </p:sp>
      <p:pic>
        <p:nvPicPr>
          <p:cNvPr id="5" name="Picture 4">
            <a:extLst>
              <a:ext uri="{FF2B5EF4-FFF2-40B4-BE49-F238E27FC236}">
                <a16:creationId xmlns:a16="http://schemas.microsoft.com/office/drawing/2014/main" id="{C9255947-5AE9-E7C8-D98E-ADDCFD80F866}"/>
              </a:ext>
            </a:extLst>
          </p:cNvPr>
          <p:cNvPicPr>
            <a:picLocks noChangeAspect="1"/>
          </p:cNvPicPr>
          <p:nvPr/>
        </p:nvPicPr>
        <p:blipFill>
          <a:blip r:embed="rId2"/>
          <a:stretch>
            <a:fillRect/>
          </a:stretch>
        </p:blipFill>
        <p:spPr>
          <a:xfrm>
            <a:off x="311700" y="1226916"/>
            <a:ext cx="6955378" cy="2963445"/>
          </a:xfrm>
          <a:prstGeom prst="rect">
            <a:avLst/>
          </a:prstGeom>
        </p:spPr>
      </p:pic>
      <p:pic>
        <p:nvPicPr>
          <p:cNvPr id="6" name="Picture 5">
            <a:extLst>
              <a:ext uri="{FF2B5EF4-FFF2-40B4-BE49-F238E27FC236}">
                <a16:creationId xmlns:a16="http://schemas.microsoft.com/office/drawing/2014/main" id="{8E56769A-836A-BE12-5D68-5EFA203C6626}"/>
              </a:ext>
            </a:extLst>
          </p:cNvPr>
          <p:cNvPicPr>
            <a:picLocks noChangeAspect="1"/>
          </p:cNvPicPr>
          <p:nvPr/>
        </p:nvPicPr>
        <p:blipFill>
          <a:blip r:embed="rId3"/>
          <a:stretch>
            <a:fillRect/>
          </a:stretch>
        </p:blipFill>
        <p:spPr>
          <a:xfrm>
            <a:off x="2227270" y="1958097"/>
            <a:ext cx="3211975" cy="2841595"/>
          </a:xfrm>
          <a:prstGeom prst="rect">
            <a:avLst/>
          </a:prstGeom>
        </p:spPr>
      </p:pic>
      <p:sp>
        <p:nvSpPr>
          <p:cNvPr id="8" name="TextBox 7">
            <a:extLst>
              <a:ext uri="{FF2B5EF4-FFF2-40B4-BE49-F238E27FC236}">
                <a16:creationId xmlns:a16="http://schemas.microsoft.com/office/drawing/2014/main" id="{562505BA-BFCD-691F-995C-46BD35532C96}"/>
              </a:ext>
            </a:extLst>
          </p:cNvPr>
          <p:cNvSpPr txBox="1"/>
          <p:nvPr/>
        </p:nvSpPr>
        <p:spPr>
          <a:xfrm>
            <a:off x="6360288" y="4190361"/>
            <a:ext cx="2563793" cy="830997"/>
          </a:xfrm>
          <a:prstGeom prst="rect">
            <a:avLst/>
          </a:prstGeom>
          <a:noFill/>
        </p:spPr>
        <p:txBody>
          <a:bodyPr wrap="square">
            <a:spAutoFit/>
          </a:bodyPr>
          <a:lstStyle/>
          <a:p>
            <a:r>
              <a:rPr lang="en-US" sz="1200" b="1" dirty="0"/>
              <a:t>Note: </a:t>
            </a:r>
            <a:r>
              <a:rPr lang="en-US" sz="1200" dirty="0"/>
              <a:t>Sometimes, creating R Markdown documents requires updated versions of some packages.</a:t>
            </a:r>
          </a:p>
        </p:txBody>
      </p:sp>
      <p:sp>
        <p:nvSpPr>
          <p:cNvPr id="9" name="Rectangle 8">
            <a:extLst>
              <a:ext uri="{FF2B5EF4-FFF2-40B4-BE49-F238E27FC236}">
                <a16:creationId xmlns:a16="http://schemas.microsoft.com/office/drawing/2014/main" id="{1799BCB2-AA64-ED5A-EE72-86C0F50785C8}"/>
              </a:ext>
            </a:extLst>
          </p:cNvPr>
          <p:cNvSpPr/>
          <p:nvPr/>
        </p:nvSpPr>
        <p:spPr>
          <a:xfrm>
            <a:off x="311700" y="1354238"/>
            <a:ext cx="243885" cy="1620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291B5B-1E96-D2ED-C635-47D771DA91AB}"/>
              </a:ext>
            </a:extLst>
          </p:cNvPr>
          <p:cNvSpPr/>
          <p:nvPr/>
        </p:nvSpPr>
        <p:spPr>
          <a:xfrm>
            <a:off x="311699" y="2124830"/>
            <a:ext cx="1097280" cy="1620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75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960E-A07E-98F4-26DF-2F0A83AC785A}"/>
              </a:ext>
            </a:extLst>
          </p:cNvPr>
          <p:cNvSpPr>
            <a:spLocks noGrp="1"/>
          </p:cNvSpPr>
          <p:nvPr>
            <p:ph type="title"/>
          </p:nvPr>
        </p:nvSpPr>
        <p:spPr/>
        <p:txBody>
          <a:bodyPr/>
          <a:lstStyle/>
          <a:p>
            <a:r>
              <a:rPr lang="en-US" dirty="0"/>
              <a:t>R Code Chunk in RMarkdown</a:t>
            </a:r>
          </a:p>
        </p:txBody>
      </p:sp>
      <p:sp>
        <p:nvSpPr>
          <p:cNvPr id="3" name="Content Placeholder 2">
            <a:extLst>
              <a:ext uri="{FF2B5EF4-FFF2-40B4-BE49-F238E27FC236}">
                <a16:creationId xmlns:a16="http://schemas.microsoft.com/office/drawing/2014/main" id="{1BBF9814-D3AB-308C-533B-C9500512C64E}"/>
              </a:ext>
            </a:extLst>
          </p:cNvPr>
          <p:cNvSpPr>
            <a:spLocks noGrp="1"/>
          </p:cNvSpPr>
          <p:nvPr>
            <p:ph idx="1"/>
          </p:nvPr>
        </p:nvSpPr>
        <p:spPr>
          <a:xfrm>
            <a:off x="311700" y="1112973"/>
            <a:ext cx="8520600" cy="2278410"/>
          </a:xfrm>
        </p:spPr>
        <p:txBody>
          <a:bodyPr/>
          <a:lstStyle/>
          <a:p>
            <a:r>
              <a:rPr lang="en-US" dirty="0"/>
              <a:t>Three backticks (on a U.S. keyboard, that’s the character under the escape key) are followed by a pair of curly braces containing the name of the language we are using. </a:t>
            </a:r>
          </a:p>
          <a:p>
            <a:r>
              <a:rPr lang="en-US" dirty="0"/>
              <a:t>The backticks-and-braces part signals that a chunk of code is about to begin. You write your code as needed and then end the chunk with a new line containing just three backticks.</a:t>
            </a:r>
          </a:p>
        </p:txBody>
      </p:sp>
      <p:sp>
        <p:nvSpPr>
          <p:cNvPr id="4" name="Slide Number Placeholder 3">
            <a:extLst>
              <a:ext uri="{FF2B5EF4-FFF2-40B4-BE49-F238E27FC236}">
                <a16:creationId xmlns:a16="http://schemas.microsoft.com/office/drawing/2014/main" id="{CFE1437B-EA01-1994-DD97-A05446C778EE}"/>
              </a:ext>
            </a:extLst>
          </p:cNvPr>
          <p:cNvSpPr>
            <a:spLocks noGrp="1"/>
          </p:cNvSpPr>
          <p:nvPr>
            <p:ph type="sldNum" sz="quarter" idx="12"/>
          </p:nvPr>
        </p:nvSpPr>
        <p:spPr/>
        <p:txBody>
          <a:bodyPr/>
          <a:lstStyle/>
          <a:p>
            <a:pPr>
              <a:defRPr/>
            </a:pPr>
            <a:fld id="{5E4C3CE2-26D7-4A31-A6AF-35EF9ABDAEC5}" type="slidenum">
              <a:rPr lang="en-US" smtClean="0"/>
              <a:pPr>
                <a:defRPr/>
              </a:pPr>
              <a:t>11</a:t>
            </a:fld>
            <a:endParaRPr lang="en-US" dirty="0"/>
          </a:p>
        </p:txBody>
      </p:sp>
      <p:pic>
        <p:nvPicPr>
          <p:cNvPr id="5" name="Picture 4">
            <a:extLst>
              <a:ext uri="{FF2B5EF4-FFF2-40B4-BE49-F238E27FC236}">
                <a16:creationId xmlns:a16="http://schemas.microsoft.com/office/drawing/2014/main" id="{D9C7FF7C-ED02-3D1B-593D-39E4F6CF2869}"/>
              </a:ext>
            </a:extLst>
          </p:cNvPr>
          <p:cNvPicPr>
            <a:picLocks noChangeAspect="1"/>
          </p:cNvPicPr>
          <p:nvPr/>
        </p:nvPicPr>
        <p:blipFill>
          <a:blip r:embed="rId2"/>
          <a:stretch>
            <a:fillRect/>
          </a:stretch>
        </p:blipFill>
        <p:spPr>
          <a:xfrm>
            <a:off x="1206500" y="3370404"/>
            <a:ext cx="6731000" cy="1308100"/>
          </a:xfrm>
          <a:prstGeom prst="rect">
            <a:avLst/>
          </a:prstGeom>
        </p:spPr>
      </p:pic>
    </p:spTree>
    <p:extLst>
      <p:ext uri="{BB962C8B-B14F-4D97-AF65-F5344CB8AC3E}">
        <p14:creationId xmlns:p14="http://schemas.microsoft.com/office/powerpoint/2010/main" val="272725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7422E-AA1F-BB82-6603-8E02C5C14490}"/>
              </a:ext>
            </a:extLst>
          </p:cNvPr>
          <p:cNvSpPr>
            <a:spLocks noGrp="1"/>
          </p:cNvSpPr>
          <p:nvPr>
            <p:ph type="title"/>
          </p:nvPr>
        </p:nvSpPr>
        <p:spPr/>
        <p:txBody>
          <a:bodyPr/>
          <a:lstStyle/>
          <a:p>
            <a:r>
              <a:rPr lang="en-US" dirty="0"/>
              <a:t>Rendering an </a:t>
            </a:r>
            <a:r>
              <a:rPr lang="en-US" dirty="0" err="1"/>
              <a:t>Rmarkdown</a:t>
            </a:r>
            <a:r>
              <a:rPr lang="en-US" dirty="0"/>
              <a:t> File: “Knit”</a:t>
            </a:r>
          </a:p>
        </p:txBody>
      </p:sp>
      <p:sp>
        <p:nvSpPr>
          <p:cNvPr id="3" name="Content Placeholder 2">
            <a:extLst>
              <a:ext uri="{FF2B5EF4-FFF2-40B4-BE49-F238E27FC236}">
                <a16:creationId xmlns:a16="http://schemas.microsoft.com/office/drawing/2014/main" id="{CE63D8B6-2A83-F68A-A29B-2FCBFBDD5601}"/>
              </a:ext>
            </a:extLst>
          </p:cNvPr>
          <p:cNvSpPr>
            <a:spLocks noGrp="1"/>
          </p:cNvSpPr>
          <p:nvPr>
            <p:ph idx="1"/>
          </p:nvPr>
        </p:nvSpPr>
        <p:spPr>
          <a:xfrm>
            <a:off x="311699" y="1112972"/>
            <a:ext cx="6487719" cy="2046917"/>
          </a:xfrm>
        </p:spPr>
        <p:txBody>
          <a:bodyPr/>
          <a:lstStyle/>
          <a:p>
            <a:pPr>
              <a:spcAft>
                <a:spcPts val="0"/>
              </a:spcAft>
            </a:pPr>
            <a:r>
              <a:rPr lang="en-US" sz="1600" dirty="0"/>
              <a:t>To transform your markdown file into an HTML, PDF, or Word document, </a:t>
            </a:r>
            <a:r>
              <a:rPr lang="en-US" sz="1600" b="1" dirty="0"/>
              <a:t>click the “Knit” icon that appears above your file in the scripts editor</a:t>
            </a:r>
            <a:r>
              <a:rPr lang="en-US" sz="1600" dirty="0"/>
              <a:t>. </a:t>
            </a:r>
          </a:p>
          <a:p>
            <a:pPr>
              <a:spcAft>
                <a:spcPts val="0"/>
              </a:spcAft>
            </a:pPr>
            <a:r>
              <a:rPr lang="en-US" sz="1600" dirty="0"/>
              <a:t>A drop-down menu will let you select the type of output that you want. </a:t>
            </a:r>
          </a:p>
          <a:p>
            <a:pPr>
              <a:spcAft>
                <a:spcPts val="0"/>
              </a:spcAft>
            </a:pPr>
            <a:r>
              <a:rPr lang="en-US" sz="1600" dirty="0"/>
              <a:t>When you click the button, RMarkdown will duplicate your text in the new file format.</a:t>
            </a:r>
          </a:p>
        </p:txBody>
      </p:sp>
      <p:sp>
        <p:nvSpPr>
          <p:cNvPr id="4" name="Slide Number Placeholder 3">
            <a:extLst>
              <a:ext uri="{FF2B5EF4-FFF2-40B4-BE49-F238E27FC236}">
                <a16:creationId xmlns:a16="http://schemas.microsoft.com/office/drawing/2014/main" id="{CD640453-1277-4721-A8AD-2F71521C490F}"/>
              </a:ext>
            </a:extLst>
          </p:cNvPr>
          <p:cNvSpPr>
            <a:spLocks noGrp="1"/>
          </p:cNvSpPr>
          <p:nvPr>
            <p:ph type="sldNum" sz="quarter" idx="12"/>
          </p:nvPr>
        </p:nvSpPr>
        <p:spPr/>
        <p:txBody>
          <a:bodyPr/>
          <a:lstStyle/>
          <a:p>
            <a:pPr>
              <a:defRPr/>
            </a:pPr>
            <a:fld id="{5E4C3CE2-26D7-4A31-A6AF-35EF9ABDAEC5}" type="slidenum">
              <a:rPr lang="en-US" smtClean="0"/>
              <a:pPr>
                <a:defRPr/>
              </a:pPr>
              <a:t>12</a:t>
            </a:fld>
            <a:endParaRPr lang="en-US" dirty="0"/>
          </a:p>
        </p:txBody>
      </p:sp>
      <p:pic>
        <p:nvPicPr>
          <p:cNvPr id="5" name="Picture 4">
            <a:extLst>
              <a:ext uri="{FF2B5EF4-FFF2-40B4-BE49-F238E27FC236}">
                <a16:creationId xmlns:a16="http://schemas.microsoft.com/office/drawing/2014/main" id="{2A981D5D-3E18-9AF1-BD6A-8D3B2C57E8E2}"/>
              </a:ext>
            </a:extLst>
          </p:cNvPr>
          <p:cNvPicPr>
            <a:picLocks noChangeAspect="1"/>
          </p:cNvPicPr>
          <p:nvPr/>
        </p:nvPicPr>
        <p:blipFill>
          <a:blip r:embed="rId2"/>
          <a:stretch>
            <a:fillRect/>
          </a:stretch>
        </p:blipFill>
        <p:spPr>
          <a:xfrm>
            <a:off x="6799418" y="1082900"/>
            <a:ext cx="1889710" cy="4042925"/>
          </a:xfrm>
          <a:prstGeom prst="rect">
            <a:avLst/>
          </a:prstGeom>
        </p:spPr>
      </p:pic>
      <p:pic>
        <p:nvPicPr>
          <p:cNvPr id="6" name="Picture 5">
            <a:extLst>
              <a:ext uri="{FF2B5EF4-FFF2-40B4-BE49-F238E27FC236}">
                <a16:creationId xmlns:a16="http://schemas.microsoft.com/office/drawing/2014/main" id="{8E1A15CE-54B6-46AF-8221-AD7F05DB0515}"/>
              </a:ext>
            </a:extLst>
          </p:cNvPr>
          <p:cNvPicPr>
            <a:picLocks noChangeAspect="1"/>
          </p:cNvPicPr>
          <p:nvPr/>
        </p:nvPicPr>
        <p:blipFill>
          <a:blip r:embed="rId3"/>
          <a:stretch>
            <a:fillRect/>
          </a:stretch>
        </p:blipFill>
        <p:spPr>
          <a:xfrm>
            <a:off x="1915468" y="3264060"/>
            <a:ext cx="4551920" cy="1687472"/>
          </a:xfrm>
          <a:prstGeom prst="rect">
            <a:avLst/>
          </a:prstGeom>
        </p:spPr>
      </p:pic>
      <p:sp>
        <p:nvSpPr>
          <p:cNvPr id="7" name="Rectangle 6">
            <a:extLst>
              <a:ext uri="{FF2B5EF4-FFF2-40B4-BE49-F238E27FC236}">
                <a16:creationId xmlns:a16="http://schemas.microsoft.com/office/drawing/2014/main" id="{EF1986DC-F82F-263F-AD59-1C82847E1482}"/>
              </a:ext>
            </a:extLst>
          </p:cNvPr>
          <p:cNvSpPr/>
          <p:nvPr/>
        </p:nvSpPr>
        <p:spPr>
          <a:xfrm>
            <a:off x="3772528" y="3437681"/>
            <a:ext cx="533254" cy="1504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44175D-F539-75E2-84B2-9B94AE059C3C}"/>
              </a:ext>
            </a:extLst>
          </p:cNvPr>
          <p:cNvSpPr/>
          <p:nvPr/>
        </p:nvSpPr>
        <p:spPr>
          <a:xfrm>
            <a:off x="5606438" y="3437681"/>
            <a:ext cx="548640" cy="1504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61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F3C52A-0EAD-9B76-C9B2-9AFB1B0DF759}"/>
              </a:ext>
            </a:extLst>
          </p:cNvPr>
          <p:cNvSpPr>
            <a:spLocks noGrp="1"/>
          </p:cNvSpPr>
          <p:nvPr>
            <p:ph type="sldNum" idx="12"/>
          </p:nvPr>
        </p:nvSpPr>
        <p:spPr>
          <a:xfrm>
            <a:off x="8484038" y="4716261"/>
            <a:ext cx="548700" cy="393600"/>
          </a:xfrm>
        </p:spPr>
        <p:txBody>
          <a:bodyPr/>
          <a:lstStyle/>
          <a:p>
            <a:pPr marL="0" lvl="0" indent="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32D24F11-0B3C-1565-9270-B9D14455095D}"/>
              </a:ext>
            </a:extLst>
          </p:cNvPr>
          <p:cNvPicPr>
            <a:picLocks noChangeAspect="1"/>
          </p:cNvPicPr>
          <p:nvPr/>
        </p:nvPicPr>
        <p:blipFill>
          <a:blip r:embed="rId2"/>
          <a:stretch>
            <a:fillRect/>
          </a:stretch>
        </p:blipFill>
        <p:spPr>
          <a:xfrm>
            <a:off x="2356681" y="86683"/>
            <a:ext cx="5603054" cy="5023178"/>
          </a:xfrm>
          <a:prstGeom prst="rect">
            <a:avLst/>
          </a:prstGeom>
        </p:spPr>
      </p:pic>
      <p:sp>
        <p:nvSpPr>
          <p:cNvPr id="6" name="TextBox 5">
            <a:extLst>
              <a:ext uri="{FF2B5EF4-FFF2-40B4-BE49-F238E27FC236}">
                <a16:creationId xmlns:a16="http://schemas.microsoft.com/office/drawing/2014/main" id="{D163DDD1-35CF-141C-31A8-E343B6AED6AD}"/>
              </a:ext>
            </a:extLst>
          </p:cNvPr>
          <p:cNvSpPr txBox="1"/>
          <p:nvPr/>
        </p:nvSpPr>
        <p:spPr>
          <a:xfrm>
            <a:off x="224591" y="291537"/>
            <a:ext cx="2025575" cy="707886"/>
          </a:xfrm>
          <a:prstGeom prst="rect">
            <a:avLst/>
          </a:prstGeom>
          <a:noFill/>
        </p:spPr>
        <p:txBody>
          <a:bodyPr wrap="square">
            <a:spAutoFit/>
          </a:bodyPr>
          <a:lstStyle/>
          <a:p>
            <a:r>
              <a:rPr lang="en-US" sz="2000" b="0" dirty="0">
                <a:effectLst/>
                <a:latin typeface="+mn-lt"/>
              </a:rPr>
              <a:t>An </a:t>
            </a:r>
            <a:r>
              <a:rPr lang="en-US" sz="2000" b="1" dirty="0">
                <a:solidFill>
                  <a:srgbClr val="562100"/>
                </a:solidFill>
                <a:effectLst/>
                <a:latin typeface="+mn-lt"/>
              </a:rPr>
              <a:t>RMarkdown</a:t>
            </a:r>
            <a:r>
              <a:rPr lang="en-US" sz="2000" b="0" dirty="0">
                <a:effectLst/>
                <a:latin typeface="+mn-lt"/>
              </a:rPr>
              <a:t> file in R Studio</a:t>
            </a:r>
            <a:r>
              <a:rPr lang="en-US" sz="2000" dirty="0">
                <a:latin typeface="+mn-lt"/>
              </a:rPr>
              <a:t>:</a:t>
            </a:r>
            <a:endParaRPr lang="en-US" sz="2000" b="0" dirty="0">
              <a:effectLst/>
              <a:latin typeface="+mn-lt"/>
            </a:endParaRPr>
          </a:p>
        </p:txBody>
      </p:sp>
      <p:sp>
        <p:nvSpPr>
          <p:cNvPr id="9" name="TextBox 8">
            <a:extLst>
              <a:ext uri="{FF2B5EF4-FFF2-40B4-BE49-F238E27FC236}">
                <a16:creationId xmlns:a16="http://schemas.microsoft.com/office/drawing/2014/main" id="{8763C11D-133D-03B3-BDC6-74C9AF70F45E}"/>
              </a:ext>
            </a:extLst>
          </p:cNvPr>
          <p:cNvSpPr txBox="1"/>
          <p:nvPr/>
        </p:nvSpPr>
        <p:spPr>
          <a:xfrm>
            <a:off x="5319800" y="160131"/>
            <a:ext cx="1620456" cy="523220"/>
          </a:xfrm>
          <a:prstGeom prst="rect">
            <a:avLst/>
          </a:prstGeom>
          <a:noFill/>
        </p:spPr>
        <p:txBody>
          <a:bodyPr wrap="square" rtlCol="0">
            <a:spAutoFit/>
          </a:bodyPr>
          <a:lstStyle/>
          <a:p>
            <a:r>
              <a:rPr lang="en-US" dirty="0">
                <a:solidFill>
                  <a:schemeClr val="accent5"/>
                </a:solidFill>
              </a:rPr>
              <a:t>Process the whole document</a:t>
            </a:r>
          </a:p>
        </p:txBody>
      </p:sp>
      <p:sp>
        <p:nvSpPr>
          <p:cNvPr id="10" name="Rectangle 9">
            <a:extLst>
              <a:ext uri="{FF2B5EF4-FFF2-40B4-BE49-F238E27FC236}">
                <a16:creationId xmlns:a16="http://schemas.microsoft.com/office/drawing/2014/main" id="{1476F11C-E649-4D76-7996-80F42EF9CFD5}"/>
              </a:ext>
            </a:extLst>
          </p:cNvPr>
          <p:cNvSpPr/>
          <p:nvPr/>
        </p:nvSpPr>
        <p:spPr>
          <a:xfrm>
            <a:off x="4247914" y="291537"/>
            <a:ext cx="544010" cy="1251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93E3A47-51A5-B63A-6185-0E96B371CE33}"/>
              </a:ext>
            </a:extLst>
          </p:cNvPr>
          <p:cNvCxnSpPr>
            <a:stCxn id="10" idx="3"/>
            <a:endCxn id="9" idx="1"/>
          </p:cNvCxnSpPr>
          <p:nvPr/>
        </p:nvCxnSpPr>
        <p:spPr>
          <a:xfrm>
            <a:off x="4791924" y="354113"/>
            <a:ext cx="527876" cy="67628"/>
          </a:xfrm>
          <a:prstGeom prst="straightConnector1">
            <a:avLst/>
          </a:prstGeom>
          <a:ln>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A3E3ADFD-1816-EFD2-EE9B-63C3E8E4E02B}"/>
              </a:ext>
            </a:extLst>
          </p:cNvPr>
          <p:cNvSpPr/>
          <p:nvPr/>
        </p:nvSpPr>
        <p:spPr>
          <a:xfrm>
            <a:off x="3975909" y="645480"/>
            <a:ext cx="179408" cy="61616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4B8F8303-A75B-42E6-352F-9E057D75A3ED}"/>
              </a:ext>
            </a:extLst>
          </p:cNvPr>
          <p:cNvSpPr txBox="1"/>
          <p:nvPr/>
        </p:nvSpPr>
        <p:spPr>
          <a:xfrm>
            <a:off x="4155317" y="691513"/>
            <a:ext cx="1608881" cy="523220"/>
          </a:xfrm>
          <a:prstGeom prst="rect">
            <a:avLst/>
          </a:prstGeom>
          <a:noFill/>
        </p:spPr>
        <p:txBody>
          <a:bodyPr wrap="square" rtlCol="0">
            <a:spAutoFit/>
          </a:bodyPr>
          <a:lstStyle/>
          <a:p>
            <a:r>
              <a:rPr lang="en-US" dirty="0">
                <a:solidFill>
                  <a:schemeClr val="accent5"/>
                </a:solidFill>
              </a:rPr>
              <a:t>Information about the document</a:t>
            </a:r>
          </a:p>
        </p:txBody>
      </p:sp>
      <p:sp>
        <p:nvSpPr>
          <p:cNvPr id="20" name="Right Brace 19">
            <a:extLst>
              <a:ext uri="{FF2B5EF4-FFF2-40B4-BE49-F238E27FC236}">
                <a16:creationId xmlns:a16="http://schemas.microsoft.com/office/drawing/2014/main" id="{D0E4F9E2-FEE3-D042-AA27-6FC345EEAB2D}"/>
              </a:ext>
            </a:extLst>
          </p:cNvPr>
          <p:cNvSpPr/>
          <p:nvPr/>
        </p:nvSpPr>
        <p:spPr>
          <a:xfrm>
            <a:off x="4526824" y="1404485"/>
            <a:ext cx="179408" cy="457200"/>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433F7DBB-5354-048F-B9B3-8DC7A9309EEB}"/>
              </a:ext>
            </a:extLst>
          </p:cNvPr>
          <p:cNvSpPr txBox="1"/>
          <p:nvPr/>
        </p:nvSpPr>
        <p:spPr>
          <a:xfrm>
            <a:off x="4706232" y="1484505"/>
            <a:ext cx="1608881" cy="307777"/>
          </a:xfrm>
          <a:prstGeom prst="rect">
            <a:avLst/>
          </a:prstGeom>
          <a:noFill/>
        </p:spPr>
        <p:txBody>
          <a:bodyPr wrap="square" rtlCol="0">
            <a:spAutoFit/>
          </a:bodyPr>
          <a:lstStyle/>
          <a:p>
            <a:r>
              <a:rPr lang="en-US" dirty="0">
                <a:solidFill>
                  <a:schemeClr val="accent5"/>
                </a:solidFill>
              </a:rPr>
              <a:t>Code chunk</a:t>
            </a:r>
          </a:p>
        </p:txBody>
      </p:sp>
      <p:sp>
        <p:nvSpPr>
          <p:cNvPr id="22" name="Oval 21">
            <a:extLst>
              <a:ext uri="{FF2B5EF4-FFF2-40B4-BE49-F238E27FC236}">
                <a16:creationId xmlns:a16="http://schemas.microsoft.com/office/drawing/2014/main" id="{32A907BD-A6E2-2183-3686-6102A48DEB03}"/>
              </a:ext>
            </a:extLst>
          </p:cNvPr>
          <p:cNvSpPr/>
          <p:nvPr/>
        </p:nvSpPr>
        <p:spPr>
          <a:xfrm>
            <a:off x="7685385" y="1461355"/>
            <a:ext cx="162256" cy="1485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9DFADBE-B77B-F948-BAFA-3342709DF17A}"/>
              </a:ext>
            </a:extLst>
          </p:cNvPr>
          <p:cNvSpPr txBox="1"/>
          <p:nvPr/>
        </p:nvSpPr>
        <p:spPr>
          <a:xfrm>
            <a:off x="6919447" y="822318"/>
            <a:ext cx="1142221" cy="523220"/>
          </a:xfrm>
          <a:prstGeom prst="rect">
            <a:avLst/>
          </a:prstGeom>
          <a:noFill/>
        </p:spPr>
        <p:txBody>
          <a:bodyPr wrap="square" rtlCol="0">
            <a:spAutoFit/>
          </a:bodyPr>
          <a:lstStyle/>
          <a:p>
            <a:r>
              <a:rPr lang="en-US" dirty="0">
                <a:solidFill>
                  <a:schemeClr val="accent5"/>
                </a:solidFill>
              </a:rPr>
              <a:t>Run just this chunk</a:t>
            </a:r>
          </a:p>
        </p:txBody>
      </p:sp>
      <p:cxnSp>
        <p:nvCxnSpPr>
          <p:cNvPr id="25" name="Straight Connector 24">
            <a:extLst>
              <a:ext uri="{FF2B5EF4-FFF2-40B4-BE49-F238E27FC236}">
                <a16:creationId xmlns:a16="http://schemas.microsoft.com/office/drawing/2014/main" id="{5A54FCE5-61A1-A378-1C58-70BA4DC9B6CE}"/>
              </a:ext>
            </a:extLst>
          </p:cNvPr>
          <p:cNvCxnSpPr>
            <a:endCxn id="22" idx="1"/>
          </p:cNvCxnSpPr>
          <p:nvPr/>
        </p:nvCxnSpPr>
        <p:spPr>
          <a:xfrm>
            <a:off x="7525800" y="1374847"/>
            <a:ext cx="183347" cy="10826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E659B32A-5A80-C22D-3F77-88DCCB6B1A23}"/>
              </a:ext>
            </a:extLst>
          </p:cNvPr>
          <p:cNvSpPr/>
          <p:nvPr/>
        </p:nvSpPr>
        <p:spPr>
          <a:xfrm>
            <a:off x="7886842" y="1870418"/>
            <a:ext cx="179408" cy="1188720"/>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1D29D8-A90B-7E45-C6D4-20447F8942A0}"/>
              </a:ext>
            </a:extLst>
          </p:cNvPr>
          <p:cNvSpPr txBox="1"/>
          <p:nvPr/>
        </p:nvSpPr>
        <p:spPr>
          <a:xfrm>
            <a:off x="8066254" y="2203168"/>
            <a:ext cx="1158771" cy="523220"/>
          </a:xfrm>
          <a:prstGeom prst="rect">
            <a:avLst/>
          </a:prstGeom>
          <a:noFill/>
        </p:spPr>
        <p:txBody>
          <a:bodyPr wrap="square" rtlCol="0">
            <a:spAutoFit/>
          </a:bodyPr>
          <a:lstStyle/>
          <a:p>
            <a:r>
              <a:rPr lang="en-US" dirty="0">
                <a:solidFill>
                  <a:schemeClr val="accent5"/>
                </a:solidFill>
              </a:rPr>
              <a:t>Notes and discussions</a:t>
            </a:r>
          </a:p>
        </p:txBody>
      </p:sp>
      <p:sp>
        <p:nvSpPr>
          <p:cNvPr id="28" name="Oval 27">
            <a:extLst>
              <a:ext uri="{FF2B5EF4-FFF2-40B4-BE49-F238E27FC236}">
                <a16:creationId xmlns:a16="http://schemas.microsoft.com/office/drawing/2014/main" id="{1C374589-E460-73EB-FF12-CBF80728677C}"/>
              </a:ext>
            </a:extLst>
          </p:cNvPr>
          <p:cNvSpPr/>
          <p:nvPr/>
        </p:nvSpPr>
        <p:spPr>
          <a:xfrm>
            <a:off x="7522132" y="3053221"/>
            <a:ext cx="162256" cy="1485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7499719-A748-A932-BD9D-436CDB2B90BA}"/>
              </a:ext>
            </a:extLst>
          </p:cNvPr>
          <p:cNvSpPr txBox="1"/>
          <p:nvPr/>
        </p:nvSpPr>
        <p:spPr>
          <a:xfrm>
            <a:off x="6165009" y="2974018"/>
            <a:ext cx="1250607" cy="738664"/>
          </a:xfrm>
          <a:prstGeom prst="rect">
            <a:avLst/>
          </a:prstGeom>
          <a:noFill/>
        </p:spPr>
        <p:txBody>
          <a:bodyPr wrap="square" rtlCol="0">
            <a:spAutoFit/>
          </a:bodyPr>
          <a:lstStyle/>
          <a:p>
            <a:r>
              <a:rPr lang="en-US" dirty="0">
                <a:solidFill>
                  <a:schemeClr val="accent5"/>
                </a:solidFill>
              </a:rPr>
              <a:t>Run all chunks up to this chunk</a:t>
            </a:r>
          </a:p>
        </p:txBody>
      </p:sp>
      <p:cxnSp>
        <p:nvCxnSpPr>
          <p:cNvPr id="30" name="Straight Connector 29">
            <a:extLst>
              <a:ext uri="{FF2B5EF4-FFF2-40B4-BE49-F238E27FC236}">
                <a16:creationId xmlns:a16="http://schemas.microsoft.com/office/drawing/2014/main" id="{A998990B-AC5E-A23C-6B34-F29C5A759F91}"/>
              </a:ext>
            </a:extLst>
          </p:cNvPr>
          <p:cNvCxnSpPr>
            <a:cxnSpLocks/>
            <a:stCxn id="29" idx="3"/>
            <a:endCxn id="28" idx="3"/>
          </p:cNvCxnSpPr>
          <p:nvPr/>
        </p:nvCxnSpPr>
        <p:spPr>
          <a:xfrm flipV="1">
            <a:off x="7415616" y="3180042"/>
            <a:ext cx="130278" cy="1633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05667961-C927-624B-AD92-2B0A181FAC45}"/>
              </a:ext>
            </a:extLst>
          </p:cNvPr>
          <p:cNvSpPr/>
          <p:nvPr/>
        </p:nvSpPr>
        <p:spPr>
          <a:xfrm>
            <a:off x="7372073" y="4039569"/>
            <a:ext cx="162256" cy="1485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5A9ABA1-66E7-375E-EE84-8F92F0015E8B}"/>
              </a:ext>
            </a:extLst>
          </p:cNvPr>
          <p:cNvSpPr txBox="1"/>
          <p:nvPr/>
        </p:nvSpPr>
        <p:spPr>
          <a:xfrm>
            <a:off x="5911321" y="3953061"/>
            <a:ext cx="1248524" cy="523220"/>
          </a:xfrm>
          <a:prstGeom prst="rect">
            <a:avLst/>
          </a:prstGeom>
          <a:noFill/>
        </p:spPr>
        <p:txBody>
          <a:bodyPr wrap="square" rtlCol="0">
            <a:spAutoFit/>
          </a:bodyPr>
          <a:lstStyle/>
          <a:p>
            <a:r>
              <a:rPr lang="en-US" dirty="0">
                <a:solidFill>
                  <a:schemeClr val="accent5"/>
                </a:solidFill>
              </a:rPr>
              <a:t>Set options for this chunk</a:t>
            </a:r>
          </a:p>
        </p:txBody>
      </p:sp>
      <p:cxnSp>
        <p:nvCxnSpPr>
          <p:cNvPr id="38" name="Straight Connector 37">
            <a:extLst>
              <a:ext uri="{FF2B5EF4-FFF2-40B4-BE49-F238E27FC236}">
                <a16:creationId xmlns:a16="http://schemas.microsoft.com/office/drawing/2014/main" id="{3A4CF7C7-CDB0-D697-621D-83BAD31FD99B}"/>
              </a:ext>
            </a:extLst>
          </p:cNvPr>
          <p:cNvCxnSpPr>
            <a:cxnSpLocks/>
            <a:stCxn id="37" idx="3"/>
            <a:endCxn id="36" idx="3"/>
          </p:cNvCxnSpPr>
          <p:nvPr/>
        </p:nvCxnSpPr>
        <p:spPr>
          <a:xfrm flipV="1">
            <a:off x="7159845" y="4166390"/>
            <a:ext cx="235990" cy="482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A98470F-3A08-A0B8-6CD2-CA72AA51EE0F}"/>
              </a:ext>
            </a:extLst>
          </p:cNvPr>
          <p:cNvSpPr txBox="1"/>
          <p:nvPr/>
        </p:nvSpPr>
        <p:spPr>
          <a:xfrm>
            <a:off x="171677" y="4329633"/>
            <a:ext cx="2131401" cy="461665"/>
          </a:xfrm>
          <a:prstGeom prst="rect">
            <a:avLst/>
          </a:prstGeom>
          <a:noFill/>
        </p:spPr>
        <p:txBody>
          <a:bodyPr wrap="square">
            <a:spAutoFit/>
          </a:bodyPr>
          <a:lstStyle/>
          <a:p>
            <a:pPr>
              <a:spcAft>
                <a:spcPts val="600"/>
              </a:spcAft>
            </a:pPr>
            <a:r>
              <a:rPr lang="en-US" sz="1200" b="1" dirty="0">
                <a:effectLst/>
                <a:latin typeface="+mn-lt"/>
              </a:rPr>
              <a:t>--Note: </a:t>
            </a:r>
            <a:r>
              <a:rPr lang="en-US" sz="1200" dirty="0">
                <a:effectLst/>
                <a:latin typeface="+mn-lt"/>
              </a:rPr>
              <a:t>RMarkdown files conventionally end in </a:t>
            </a:r>
            <a:r>
              <a:rPr lang="en-US" sz="1200" dirty="0">
                <a:effectLst/>
                <a:latin typeface="Consolas" panose="020B0609020204030204" pitchFamily="49" charset="0"/>
                <a:cs typeface="Consolas" panose="020B0609020204030204" pitchFamily="49" charset="0"/>
              </a:rPr>
              <a:t>.</a:t>
            </a:r>
            <a:r>
              <a:rPr lang="en-US" sz="1200" dirty="0" err="1">
                <a:effectLst/>
                <a:latin typeface="Consolas" panose="020B0609020204030204" pitchFamily="49" charset="0"/>
                <a:cs typeface="Consolas" panose="020B0609020204030204" pitchFamily="49" charset="0"/>
              </a:rPr>
              <a:t>Rmd</a:t>
            </a:r>
            <a:r>
              <a:rPr lang="en-US" sz="1200" dirty="0">
                <a:effectLst/>
                <a:latin typeface="+mn-lt"/>
              </a:rPr>
              <a:t>.</a:t>
            </a:r>
            <a:endParaRPr lang="en-US" sz="1200" dirty="0">
              <a:latin typeface="+mn-lt"/>
            </a:endParaRPr>
          </a:p>
        </p:txBody>
      </p:sp>
    </p:spTree>
    <p:extLst>
      <p:ext uri="{BB962C8B-B14F-4D97-AF65-F5344CB8AC3E}">
        <p14:creationId xmlns:p14="http://schemas.microsoft.com/office/powerpoint/2010/main" val="3941354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AFB8-C197-572F-6F71-2408EA408921}"/>
              </a:ext>
            </a:extLst>
          </p:cNvPr>
          <p:cNvSpPr>
            <a:spLocks noGrp="1"/>
          </p:cNvSpPr>
          <p:nvPr>
            <p:ph type="title"/>
          </p:nvPr>
        </p:nvSpPr>
        <p:spPr/>
        <p:txBody>
          <a:bodyPr/>
          <a:lstStyle/>
          <a:p>
            <a:r>
              <a:rPr lang="en-US" dirty="0"/>
              <a:t>Create a Project</a:t>
            </a:r>
          </a:p>
        </p:txBody>
      </p:sp>
      <p:sp>
        <p:nvSpPr>
          <p:cNvPr id="3" name="Content Placeholder 2">
            <a:extLst>
              <a:ext uri="{FF2B5EF4-FFF2-40B4-BE49-F238E27FC236}">
                <a16:creationId xmlns:a16="http://schemas.microsoft.com/office/drawing/2014/main" id="{E4F8189E-A50C-0FA5-ECC1-80F8D8B23DCB}"/>
              </a:ext>
            </a:extLst>
          </p:cNvPr>
          <p:cNvSpPr>
            <a:spLocks noGrp="1"/>
          </p:cNvSpPr>
          <p:nvPr>
            <p:ph idx="1"/>
          </p:nvPr>
        </p:nvSpPr>
        <p:spPr>
          <a:xfrm>
            <a:off x="311700" y="1112973"/>
            <a:ext cx="8520600" cy="1965894"/>
          </a:xfrm>
        </p:spPr>
        <p:txBody>
          <a:bodyPr/>
          <a:lstStyle/>
          <a:p>
            <a:r>
              <a:rPr lang="en-US" dirty="0"/>
              <a:t>To begin, create a project. </a:t>
            </a:r>
          </a:p>
          <a:p>
            <a:r>
              <a:rPr lang="en-US" dirty="0"/>
              <a:t>From the menu, choose </a:t>
            </a:r>
            <a:r>
              <a:rPr lang="en-US" dirty="0">
                <a:solidFill>
                  <a:schemeClr val="accent5"/>
                </a:solidFill>
              </a:rPr>
              <a:t>File &gt; New Project </a:t>
            </a:r>
            <a:r>
              <a:rPr lang="en-US" dirty="0"/>
              <a:t>... from the menu bar, choose the New Directory option, and create the project. </a:t>
            </a:r>
          </a:p>
          <a:p>
            <a:r>
              <a:rPr lang="en-US" dirty="0"/>
              <a:t>Once it is set up, create an RMarkdown file in the directory, with File &gt; New File &gt; RMarkdown.</a:t>
            </a:r>
          </a:p>
        </p:txBody>
      </p:sp>
      <p:sp>
        <p:nvSpPr>
          <p:cNvPr id="4" name="Slide Number Placeholder 3">
            <a:extLst>
              <a:ext uri="{FF2B5EF4-FFF2-40B4-BE49-F238E27FC236}">
                <a16:creationId xmlns:a16="http://schemas.microsoft.com/office/drawing/2014/main" id="{805852F5-5ED3-B81C-9692-2190C5ED870D}"/>
              </a:ext>
            </a:extLst>
          </p:cNvPr>
          <p:cNvSpPr>
            <a:spLocks noGrp="1"/>
          </p:cNvSpPr>
          <p:nvPr>
            <p:ph type="sldNum" sz="quarter" idx="12"/>
          </p:nvPr>
        </p:nvSpPr>
        <p:spPr/>
        <p:txBody>
          <a:bodyPr/>
          <a:lstStyle/>
          <a:p>
            <a:pPr>
              <a:defRPr/>
            </a:pPr>
            <a:fld id="{5E4C3CE2-26D7-4A31-A6AF-35EF9ABDAEC5}" type="slidenum">
              <a:rPr lang="en-US" smtClean="0"/>
              <a:pPr>
                <a:defRPr/>
              </a:pPr>
              <a:t>14</a:t>
            </a:fld>
            <a:endParaRPr lang="en-US" dirty="0"/>
          </a:p>
        </p:txBody>
      </p:sp>
      <p:pic>
        <p:nvPicPr>
          <p:cNvPr id="5" name="Picture 4">
            <a:extLst>
              <a:ext uri="{FF2B5EF4-FFF2-40B4-BE49-F238E27FC236}">
                <a16:creationId xmlns:a16="http://schemas.microsoft.com/office/drawing/2014/main" id="{9C92E3AD-8905-F25F-2541-34E99A698BAF}"/>
              </a:ext>
            </a:extLst>
          </p:cNvPr>
          <p:cNvPicPr>
            <a:picLocks noChangeAspect="1"/>
          </p:cNvPicPr>
          <p:nvPr/>
        </p:nvPicPr>
        <p:blipFill>
          <a:blip r:embed="rId2"/>
          <a:stretch>
            <a:fillRect/>
          </a:stretch>
        </p:blipFill>
        <p:spPr>
          <a:xfrm>
            <a:off x="236929" y="2909884"/>
            <a:ext cx="2115009" cy="1099594"/>
          </a:xfrm>
          <a:prstGeom prst="rect">
            <a:avLst/>
          </a:prstGeom>
        </p:spPr>
      </p:pic>
      <p:pic>
        <p:nvPicPr>
          <p:cNvPr id="6" name="Picture 5">
            <a:extLst>
              <a:ext uri="{FF2B5EF4-FFF2-40B4-BE49-F238E27FC236}">
                <a16:creationId xmlns:a16="http://schemas.microsoft.com/office/drawing/2014/main" id="{89D23B66-C2C9-8E1B-A758-EB5BB3589695}"/>
              </a:ext>
            </a:extLst>
          </p:cNvPr>
          <p:cNvPicPr>
            <a:picLocks noChangeAspect="1"/>
          </p:cNvPicPr>
          <p:nvPr/>
        </p:nvPicPr>
        <p:blipFill>
          <a:blip r:embed="rId3"/>
          <a:stretch>
            <a:fillRect/>
          </a:stretch>
        </p:blipFill>
        <p:spPr>
          <a:xfrm>
            <a:off x="2372828" y="3136484"/>
            <a:ext cx="2037125" cy="1458919"/>
          </a:xfrm>
          <a:prstGeom prst="rect">
            <a:avLst/>
          </a:prstGeom>
        </p:spPr>
      </p:pic>
      <p:sp>
        <p:nvSpPr>
          <p:cNvPr id="7" name="Rectangle 6">
            <a:extLst>
              <a:ext uri="{FF2B5EF4-FFF2-40B4-BE49-F238E27FC236}">
                <a16:creationId xmlns:a16="http://schemas.microsoft.com/office/drawing/2014/main" id="{45EAB861-17F1-9E42-0991-6EC377FD3059}"/>
              </a:ext>
            </a:extLst>
          </p:cNvPr>
          <p:cNvSpPr/>
          <p:nvPr/>
        </p:nvSpPr>
        <p:spPr>
          <a:xfrm>
            <a:off x="798659" y="3030035"/>
            <a:ext cx="810222" cy="1714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6EFCCA9-0D85-56A3-FF85-5413B479DBB6}"/>
              </a:ext>
            </a:extLst>
          </p:cNvPr>
          <p:cNvSpPr/>
          <p:nvPr/>
        </p:nvSpPr>
        <p:spPr>
          <a:xfrm>
            <a:off x="2372828" y="3459681"/>
            <a:ext cx="2037125" cy="3136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0E4CB4-9D4B-E5C6-071C-3D7813D39ABD}"/>
              </a:ext>
            </a:extLst>
          </p:cNvPr>
          <p:cNvPicPr>
            <a:picLocks noChangeAspect="1"/>
          </p:cNvPicPr>
          <p:nvPr/>
        </p:nvPicPr>
        <p:blipFill>
          <a:blip r:embed="rId4"/>
          <a:stretch>
            <a:fillRect/>
          </a:stretch>
        </p:blipFill>
        <p:spPr>
          <a:xfrm>
            <a:off x="4430843" y="3301067"/>
            <a:ext cx="2039431" cy="1458919"/>
          </a:xfrm>
          <a:prstGeom prst="rect">
            <a:avLst/>
          </a:prstGeom>
        </p:spPr>
      </p:pic>
      <p:sp>
        <p:nvSpPr>
          <p:cNvPr id="10" name="Rectangle 9">
            <a:extLst>
              <a:ext uri="{FF2B5EF4-FFF2-40B4-BE49-F238E27FC236}">
                <a16:creationId xmlns:a16="http://schemas.microsoft.com/office/drawing/2014/main" id="{CF389967-00F1-6BED-DC8A-87A3EA8C9E96}"/>
              </a:ext>
            </a:extLst>
          </p:cNvPr>
          <p:cNvSpPr/>
          <p:nvPr/>
        </p:nvSpPr>
        <p:spPr>
          <a:xfrm>
            <a:off x="4433149" y="3637937"/>
            <a:ext cx="2037125" cy="1354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570CB9-9C19-3BD8-7138-D7387B973608}"/>
              </a:ext>
            </a:extLst>
          </p:cNvPr>
          <p:cNvPicPr>
            <a:picLocks noChangeAspect="1"/>
          </p:cNvPicPr>
          <p:nvPr/>
        </p:nvPicPr>
        <p:blipFill>
          <a:blip r:embed="rId5"/>
          <a:stretch>
            <a:fillRect/>
          </a:stretch>
        </p:blipFill>
        <p:spPr>
          <a:xfrm>
            <a:off x="6491164" y="3459681"/>
            <a:ext cx="2044784" cy="1458919"/>
          </a:xfrm>
          <a:prstGeom prst="rect">
            <a:avLst/>
          </a:prstGeom>
        </p:spPr>
      </p:pic>
      <p:sp>
        <p:nvSpPr>
          <p:cNvPr id="12" name="Rectangle 11">
            <a:extLst>
              <a:ext uri="{FF2B5EF4-FFF2-40B4-BE49-F238E27FC236}">
                <a16:creationId xmlns:a16="http://schemas.microsoft.com/office/drawing/2014/main" id="{2B862DBB-0971-9F88-9E2B-E6407AB1EF89}"/>
              </a:ext>
            </a:extLst>
          </p:cNvPr>
          <p:cNvSpPr/>
          <p:nvPr/>
        </p:nvSpPr>
        <p:spPr>
          <a:xfrm>
            <a:off x="2372827" y="3782878"/>
            <a:ext cx="2037125" cy="313666"/>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97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AFB8-C197-572F-6F71-2408EA408921}"/>
              </a:ext>
            </a:extLst>
          </p:cNvPr>
          <p:cNvSpPr>
            <a:spLocks noGrp="1"/>
          </p:cNvSpPr>
          <p:nvPr>
            <p:ph type="title"/>
          </p:nvPr>
        </p:nvSpPr>
        <p:spPr/>
        <p:txBody>
          <a:bodyPr/>
          <a:lstStyle/>
          <a:p>
            <a:r>
              <a:rPr lang="en-US" dirty="0"/>
              <a:t>Create a Project</a:t>
            </a:r>
          </a:p>
        </p:txBody>
      </p:sp>
      <p:sp>
        <p:nvSpPr>
          <p:cNvPr id="3" name="Content Placeholder 2">
            <a:extLst>
              <a:ext uri="{FF2B5EF4-FFF2-40B4-BE49-F238E27FC236}">
                <a16:creationId xmlns:a16="http://schemas.microsoft.com/office/drawing/2014/main" id="{E4F8189E-A50C-0FA5-ECC1-80F8D8B23DCB}"/>
              </a:ext>
            </a:extLst>
          </p:cNvPr>
          <p:cNvSpPr>
            <a:spLocks noGrp="1"/>
          </p:cNvSpPr>
          <p:nvPr>
            <p:ph idx="1"/>
          </p:nvPr>
        </p:nvSpPr>
        <p:spPr/>
        <p:txBody>
          <a:bodyPr/>
          <a:lstStyle/>
          <a:p>
            <a:pPr>
              <a:lnSpc>
                <a:spcPct val="200000"/>
              </a:lnSpc>
            </a:pPr>
            <a:r>
              <a:rPr lang="en-US" dirty="0"/>
              <a:t>Keep project scripts and data in a single folder</a:t>
            </a:r>
          </a:p>
          <a:p>
            <a:pPr>
              <a:lnSpc>
                <a:spcPct val="200000"/>
              </a:lnSpc>
            </a:pPr>
            <a:r>
              <a:rPr lang="en-US" dirty="0"/>
              <a:t>Keep project files separate from other projects </a:t>
            </a:r>
          </a:p>
          <a:p>
            <a:pPr>
              <a:lnSpc>
                <a:spcPct val="200000"/>
              </a:lnSpc>
            </a:pPr>
            <a:r>
              <a:rPr lang="en-US" dirty="0"/>
              <a:t>Identifies the working directory for R</a:t>
            </a:r>
          </a:p>
        </p:txBody>
      </p:sp>
      <p:sp>
        <p:nvSpPr>
          <p:cNvPr id="4" name="Slide Number Placeholder 3">
            <a:extLst>
              <a:ext uri="{FF2B5EF4-FFF2-40B4-BE49-F238E27FC236}">
                <a16:creationId xmlns:a16="http://schemas.microsoft.com/office/drawing/2014/main" id="{805852F5-5ED3-B81C-9692-2190C5ED870D}"/>
              </a:ext>
            </a:extLst>
          </p:cNvPr>
          <p:cNvSpPr>
            <a:spLocks noGrp="1"/>
          </p:cNvSpPr>
          <p:nvPr>
            <p:ph type="sldNum" sz="quarter" idx="12"/>
          </p:nvPr>
        </p:nvSpPr>
        <p:spPr/>
        <p:txBody>
          <a:bodyPr/>
          <a:lstStyle/>
          <a:p>
            <a:pPr>
              <a:defRPr/>
            </a:pPr>
            <a:fld id="{5E4C3CE2-26D7-4A31-A6AF-35EF9ABDAEC5}" type="slidenum">
              <a:rPr lang="en-US" smtClean="0"/>
              <a:pPr>
                <a:defRPr/>
              </a:pPr>
              <a:t>15</a:t>
            </a:fld>
            <a:endParaRPr lang="en-US" dirty="0"/>
          </a:p>
        </p:txBody>
      </p:sp>
    </p:spTree>
    <p:extLst>
      <p:ext uri="{BB962C8B-B14F-4D97-AF65-F5344CB8AC3E}">
        <p14:creationId xmlns:p14="http://schemas.microsoft.com/office/powerpoint/2010/main" val="1530743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EAEB-0E6B-DC56-EC7E-502ED3AE2A7A}"/>
              </a:ext>
            </a:extLst>
          </p:cNvPr>
          <p:cNvSpPr>
            <a:spLocks noGrp="1"/>
          </p:cNvSpPr>
          <p:nvPr>
            <p:ph type="title"/>
          </p:nvPr>
        </p:nvSpPr>
        <p:spPr/>
        <p:txBody>
          <a:bodyPr/>
          <a:lstStyle/>
          <a:p>
            <a:r>
              <a:rPr lang="en-US" dirty="0"/>
              <a:t>Create a Project</a:t>
            </a:r>
          </a:p>
        </p:txBody>
      </p:sp>
      <p:sp>
        <p:nvSpPr>
          <p:cNvPr id="3" name="Content Placeholder 2">
            <a:extLst>
              <a:ext uri="{FF2B5EF4-FFF2-40B4-BE49-F238E27FC236}">
                <a16:creationId xmlns:a16="http://schemas.microsoft.com/office/drawing/2014/main" id="{3AD68762-97D2-D527-1E9F-0E0870109820}"/>
              </a:ext>
            </a:extLst>
          </p:cNvPr>
          <p:cNvSpPr>
            <a:spLocks noGrp="1"/>
          </p:cNvSpPr>
          <p:nvPr>
            <p:ph idx="1"/>
          </p:nvPr>
        </p:nvSpPr>
        <p:spPr>
          <a:xfrm>
            <a:off x="311700" y="1112972"/>
            <a:ext cx="5753434" cy="3455903"/>
          </a:xfrm>
        </p:spPr>
        <p:txBody>
          <a:bodyPr/>
          <a:lstStyle/>
          <a:p>
            <a:r>
              <a:rPr lang="en-US" dirty="0"/>
              <a:t>When your RStudio session is running through the project file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Rproj</a:t>
            </a:r>
            <a:r>
              <a:rPr lang="en-US" dirty="0"/>
              <a:t>), the current working directory points to the root folder where that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Rproj</a:t>
            </a:r>
            <a:r>
              <a:rPr lang="en-US" dirty="0">
                <a:latin typeface="Consolas" panose="020B0609020204030204" pitchFamily="49" charset="0"/>
                <a:cs typeface="Consolas" panose="020B0609020204030204" pitchFamily="49" charset="0"/>
              </a:rPr>
              <a:t> </a:t>
            </a:r>
            <a:r>
              <a:rPr lang="en-US" dirty="0"/>
              <a:t>file is saved.</a:t>
            </a:r>
          </a:p>
          <a:p>
            <a:r>
              <a:rPr lang="en-US" dirty="0"/>
              <a:t>The mindset should be that the directory (the whole folder and its sub-folders and contents), which in other words means that you shouldn’t be reading in data from or writing data to files outside the directory. </a:t>
            </a:r>
          </a:p>
          <a:p>
            <a:r>
              <a:rPr lang="en-US" dirty="0"/>
              <a:t>Everything relating to that analysis or project should only happen within that directory.</a:t>
            </a:r>
          </a:p>
        </p:txBody>
      </p:sp>
      <p:sp>
        <p:nvSpPr>
          <p:cNvPr id="4" name="Slide Number Placeholder 3">
            <a:extLst>
              <a:ext uri="{FF2B5EF4-FFF2-40B4-BE49-F238E27FC236}">
                <a16:creationId xmlns:a16="http://schemas.microsoft.com/office/drawing/2014/main" id="{03B60716-655A-4F53-323C-7670EEDD69C4}"/>
              </a:ext>
            </a:extLst>
          </p:cNvPr>
          <p:cNvSpPr>
            <a:spLocks noGrp="1"/>
          </p:cNvSpPr>
          <p:nvPr>
            <p:ph type="sldNum" sz="quarter" idx="12"/>
          </p:nvPr>
        </p:nvSpPr>
        <p:spPr/>
        <p:txBody>
          <a:bodyPr/>
          <a:lstStyle/>
          <a:p>
            <a:pPr>
              <a:defRPr/>
            </a:pPr>
            <a:fld id="{5E4C3CE2-26D7-4A31-A6AF-35EF9ABDAEC5}" type="slidenum">
              <a:rPr lang="en-US" smtClean="0"/>
              <a:pPr>
                <a:defRPr/>
              </a:pPr>
              <a:t>16</a:t>
            </a:fld>
            <a:endParaRPr lang="en-US" dirty="0"/>
          </a:p>
        </p:txBody>
      </p:sp>
      <p:pic>
        <p:nvPicPr>
          <p:cNvPr id="1026" name="Picture 2" descr="Basic Structure">
            <a:extLst>
              <a:ext uri="{FF2B5EF4-FFF2-40B4-BE49-F238E27FC236}">
                <a16:creationId xmlns:a16="http://schemas.microsoft.com/office/drawing/2014/main" id="{D555F762-C3BB-904E-AFDC-54728F7844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8" r="8407" b="4810"/>
          <a:stretch/>
        </p:blipFill>
        <p:spPr bwMode="auto">
          <a:xfrm>
            <a:off x="6179855" y="1136122"/>
            <a:ext cx="2841303" cy="368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635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5BA2-9E47-70A6-4F80-70083F1E0868}"/>
              </a:ext>
            </a:extLst>
          </p:cNvPr>
          <p:cNvSpPr>
            <a:spLocks noGrp="1"/>
          </p:cNvSpPr>
          <p:nvPr>
            <p:ph type="title"/>
          </p:nvPr>
        </p:nvSpPr>
        <p:spPr/>
        <p:txBody>
          <a:bodyPr/>
          <a:lstStyle/>
          <a:p>
            <a:r>
              <a:rPr lang="en-US" dirty="0"/>
              <a:t>Work with an R Script File</a:t>
            </a:r>
          </a:p>
        </p:txBody>
      </p:sp>
      <p:sp>
        <p:nvSpPr>
          <p:cNvPr id="3" name="Content Placeholder 2">
            <a:extLst>
              <a:ext uri="{FF2B5EF4-FFF2-40B4-BE49-F238E27FC236}">
                <a16:creationId xmlns:a16="http://schemas.microsoft.com/office/drawing/2014/main" id="{AE59AA62-351F-5F1B-979B-6FB736344766}"/>
              </a:ext>
            </a:extLst>
          </p:cNvPr>
          <p:cNvSpPr>
            <a:spLocks noGrp="1"/>
          </p:cNvSpPr>
          <p:nvPr>
            <p:ph idx="1"/>
          </p:nvPr>
        </p:nvSpPr>
        <p:spPr>
          <a:xfrm>
            <a:off x="311700" y="1112973"/>
            <a:ext cx="8520600" cy="1843740"/>
          </a:xfrm>
        </p:spPr>
        <p:txBody>
          <a:bodyPr/>
          <a:lstStyle/>
          <a:p>
            <a:pPr>
              <a:spcAft>
                <a:spcPts val="600"/>
              </a:spcAft>
            </a:pPr>
            <a:r>
              <a:rPr lang="en-US" dirty="0"/>
              <a:t>You can create a draft of your code as you go by using an </a:t>
            </a:r>
            <a:r>
              <a:rPr lang="en-US" dirty="0">
                <a:solidFill>
                  <a:schemeClr val="accent5"/>
                </a:solidFill>
              </a:rPr>
              <a:t>R script</a:t>
            </a:r>
            <a:r>
              <a:rPr lang="en-US" dirty="0"/>
              <a:t>. </a:t>
            </a:r>
          </a:p>
          <a:p>
            <a:pPr>
              <a:spcAft>
                <a:spcPts val="600"/>
              </a:spcAft>
            </a:pPr>
            <a:r>
              <a:rPr lang="en-US" dirty="0"/>
              <a:t>An R script is just a plain text file that you save R code in. </a:t>
            </a:r>
          </a:p>
          <a:p>
            <a:pPr>
              <a:spcAft>
                <a:spcPts val="600"/>
              </a:spcAft>
            </a:pPr>
            <a:r>
              <a:rPr lang="en-US" dirty="0"/>
              <a:t>R script files conventionally have the extension </a:t>
            </a:r>
            <a:r>
              <a:rPr lang="en-US" dirty="0">
                <a:latin typeface="Consolas" panose="020B0609020204030204" pitchFamily="49" charset="0"/>
                <a:cs typeface="Consolas" panose="020B0609020204030204" pitchFamily="49" charset="0"/>
              </a:rPr>
              <a:t>.r</a:t>
            </a:r>
            <a:r>
              <a:rPr lang="en-US" dirty="0"/>
              <a:t> or </a:t>
            </a:r>
            <a:r>
              <a:rPr lang="en-US" dirty="0">
                <a:latin typeface="Consolas" panose="020B0609020204030204" pitchFamily="49" charset="0"/>
                <a:cs typeface="Consolas" panose="020B0609020204030204" pitchFamily="49" charset="0"/>
              </a:rPr>
              <a:t>.R</a:t>
            </a:r>
            <a:r>
              <a:rPr lang="en-US" dirty="0"/>
              <a:t>.</a:t>
            </a:r>
          </a:p>
          <a:p>
            <a:pPr>
              <a:spcAft>
                <a:spcPts val="600"/>
              </a:spcAft>
            </a:pPr>
            <a:r>
              <a:rPr lang="en-US" dirty="0"/>
              <a:t>You can create an r script via File &gt; New File &gt; R Script.</a:t>
            </a:r>
          </a:p>
          <a:p>
            <a:endParaRPr lang="en-US" dirty="0"/>
          </a:p>
        </p:txBody>
      </p:sp>
      <p:sp>
        <p:nvSpPr>
          <p:cNvPr id="4" name="Slide Number Placeholder 3">
            <a:extLst>
              <a:ext uri="{FF2B5EF4-FFF2-40B4-BE49-F238E27FC236}">
                <a16:creationId xmlns:a16="http://schemas.microsoft.com/office/drawing/2014/main" id="{2EB1C420-2CB9-9354-4803-F24BDAEE4829}"/>
              </a:ext>
            </a:extLst>
          </p:cNvPr>
          <p:cNvSpPr>
            <a:spLocks noGrp="1"/>
          </p:cNvSpPr>
          <p:nvPr>
            <p:ph type="sldNum" sz="quarter" idx="12"/>
          </p:nvPr>
        </p:nvSpPr>
        <p:spPr>
          <a:xfrm>
            <a:off x="8472458" y="4720650"/>
            <a:ext cx="548700" cy="393600"/>
          </a:xfrm>
        </p:spPr>
        <p:txBody>
          <a:bodyPr/>
          <a:lstStyle/>
          <a:p>
            <a:pPr>
              <a:defRPr/>
            </a:pPr>
            <a:fld id="{5E4C3CE2-26D7-4A31-A6AF-35EF9ABDAEC5}" type="slidenum">
              <a:rPr lang="en-US" smtClean="0"/>
              <a:pPr>
                <a:defRPr/>
              </a:pPr>
              <a:t>17</a:t>
            </a:fld>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53AE4087-E532-A61C-8C56-FDB96292FAF8}"/>
              </a:ext>
            </a:extLst>
          </p:cNvPr>
          <p:cNvPicPr>
            <a:picLocks noChangeAspect="1"/>
          </p:cNvPicPr>
          <p:nvPr/>
        </p:nvPicPr>
        <p:blipFill>
          <a:blip r:embed="rId3"/>
          <a:stretch>
            <a:fillRect/>
          </a:stretch>
        </p:blipFill>
        <p:spPr>
          <a:xfrm>
            <a:off x="1944067" y="3087447"/>
            <a:ext cx="6781526" cy="1530851"/>
          </a:xfrm>
          <a:prstGeom prst="rect">
            <a:avLst/>
          </a:prstGeom>
        </p:spPr>
      </p:pic>
      <p:sp>
        <p:nvSpPr>
          <p:cNvPr id="9" name="Rectangle 8">
            <a:extLst>
              <a:ext uri="{FF2B5EF4-FFF2-40B4-BE49-F238E27FC236}">
                <a16:creationId xmlns:a16="http://schemas.microsoft.com/office/drawing/2014/main" id="{55ADAD4B-9A90-0683-A920-12371EBC7638}"/>
              </a:ext>
            </a:extLst>
          </p:cNvPr>
          <p:cNvSpPr/>
          <p:nvPr/>
        </p:nvSpPr>
        <p:spPr>
          <a:xfrm>
            <a:off x="1944067" y="3087447"/>
            <a:ext cx="567642" cy="3270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BB2126-8C7D-95C3-A619-1BD5DB412356}"/>
              </a:ext>
            </a:extLst>
          </p:cNvPr>
          <p:cNvSpPr/>
          <p:nvPr/>
        </p:nvSpPr>
        <p:spPr>
          <a:xfrm>
            <a:off x="2071052" y="3502429"/>
            <a:ext cx="2524100" cy="3270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747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8EDA-224E-3FEE-CDA1-BAC860C39791}"/>
              </a:ext>
            </a:extLst>
          </p:cNvPr>
          <p:cNvSpPr>
            <a:spLocks noGrp="1"/>
          </p:cNvSpPr>
          <p:nvPr>
            <p:ph type="title"/>
          </p:nvPr>
        </p:nvSpPr>
        <p:spPr/>
        <p:txBody>
          <a:bodyPr/>
          <a:lstStyle/>
          <a:p>
            <a:r>
              <a:rPr lang="en-US" dirty="0"/>
              <a:t>R Packages</a:t>
            </a:r>
          </a:p>
        </p:txBody>
      </p:sp>
      <p:sp>
        <p:nvSpPr>
          <p:cNvPr id="3" name="Content Placeholder 2">
            <a:extLst>
              <a:ext uri="{FF2B5EF4-FFF2-40B4-BE49-F238E27FC236}">
                <a16:creationId xmlns:a16="http://schemas.microsoft.com/office/drawing/2014/main" id="{FCDBE2B4-5F5F-7CF5-8103-182B2676C62F}"/>
              </a:ext>
            </a:extLst>
          </p:cNvPr>
          <p:cNvSpPr>
            <a:spLocks noGrp="1"/>
          </p:cNvSpPr>
          <p:nvPr>
            <p:ph idx="1"/>
          </p:nvPr>
        </p:nvSpPr>
        <p:spPr>
          <a:xfrm>
            <a:off x="311700" y="961412"/>
            <a:ext cx="8520600" cy="1583929"/>
          </a:xfrm>
        </p:spPr>
        <p:txBody>
          <a:bodyPr/>
          <a:lstStyle/>
          <a:p>
            <a:r>
              <a:rPr lang="en-US" dirty="0">
                <a:solidFill>
                  <a:schemeClr val="accent5"/>
                </a:solidFill>
              </a:rPr>
              <a:t>Packages</a:t>
            </a:r>
            <a:r>
              <a:rPr lang="en-US" dirty="0"/>
              <a:t> are the fundamental units of reproducible R code. They include reusable R functions, documentation that describes how to use them, and sample data.</a:t>
            </a:r>
          </a:p>
          <a:p>
            <a:r>
              <a:rPr lang="en-US" dirty="0"/>
              <a:t>Available CRAN Packages By Name: </a:t>
            </a:r>
            <a:r>
              <a:rPr lang="en-US" sz="900" dirty="0">
                <a:hlinkClick r:id="rId3"/>
              </a:rPr>
              <a:t>https://cran.r-project.org/web/packages/available_packages_by_name.html</a:t>
            </a:r>
            <a:endParaRPr lang="en-US" sz="900" dirty="0"/>
          </a:p>
        </p:txBody>
      </p:sp>
      <p:sp>
        <p:nvSpPr>
          <p:cNvPr id="4" name="Slide Number Placeholder 3">
            <a:extLst>
              <a:ext uri="{FF2B5EF4-FFF2-40B4-BE49-F238E27FC236}">
                <a16:creationId xmlns:a16="http://schemas.microsoft.com/office/drawing/2014/main" id="{7D06ED47-2077-4E37-8079-B15D718D85E8}"/>
              </a:ext>
            </a:extLst>
          </p:cNvPr>
          <p:cNvSpPr>
            <a:spLocks noGrp="1"/>
          </p:cNvSpPr>
          <p:nvPr>
            <p:ph type="sldNum" sz="quarter" idx="12"/>
          </p:nvPr>
        </p:nvSpPr>
        <p:spPr/>
        <p:txBody>
          <a:bodyPr/>
          <a:lstStyle/>
          <a:p>
            <a:pPr>
              <a:defRPr/>
            </a:pPr>
            <a:fld id="{5E4C3CE2-26D7-4A31-A6AF-35EF9ABDAEC5}" type="slidenum">
              <a:rPr lang="en-US" smtClean="0"/>
              <a:pPr>
                <a:defRPr/>
              </a:pPr>
              <a:t>18</a:t>
            </a:fld>
            <a:endParaRPr lang="en-US"/>
          </a:p>
        </p:txBody>
      </p:sp>
      <p:sp>
        <p:nvSpPr>
          <p:cNvPr id="6" name="TextBox 5">
            <a:extLst>
              <a:ext uri="{FF2B5EF4-FFF2-40B4-BE49-F238E27FC236}">
                <a16:creationId xmlns:a16="http://schemas.microsoft.com/office/drawing/2014/main" id="{EA74661B-F65D-7CB7-8670-9EE516B6C058}"/>
              </a:ext>
            </a:extLst>
          </p:cNvPr>
          <p:cNvSpPr txBox="1"/>
          <p:nvPr/>
        </p:nvSpPr>
        <p:spPr>
          <a:xfrm>
            <a:off x="311700" y="2556915"/>
            <a:ext cx="4410771" cy="2123658"/>
          </a:xfrm>
          <a:prstGeom prst="rect">
            <a:avLst/>
          </a:prstGeom>
          <a:noFill/>
        </p:spPr>
        <p:txBody>
          <a:bodyPr wrap="square">
            <a:spAutoFit/>
          </a:bodyPr>
          <a:lstStyle/>
          <a:p>
            <a:pPr>
              <a:spcAft>
                <a:spcPts val="600"/>
              </a:spcAft>
            </a:pPr>
            <a:r>
              <a:rPr lang="en-US" sz="1600" b="1" dirty="0"/>
              <a:t>Installing Packages</a:t>
            </a:r>
          </a:p>
          <a:p>
            <a:pPr marL="285750" indent="-285750">
              <a:spcAft>
                <a:spcPts val="600"/>
              </a:spcAft>
              <a:buFont typeface="Arial" panose="020B0604020202020204" pitchFamily="34" charset="0"/>
              <a:buChar char="•"/>
            </a:pPr>
            <a:r>
              <a:rPr lang="en-US" sz="1600" dirty="0"/>
              <a:t>Open RStudio.</a:t>
            </a:r>
          </a:p>
          <a:p>
            <a:pPr marL="285750" indent="-285750">
              <a:spcAft>
                <a:spcPts val="600"/>
              </a:spcAft>
              <a:buFont typeface="Arial" panose="020B0604020202020204" pitchFamily="34" charset="0"/>
              <a:buChar char="•"/>
            </a:pPr>
            <a:r>
              <a:rPr lang="en-US" sz="1600" dirty="0"/>
              <a:t>In the lower-right pane of RStudio, select the Packages tab and the Install button.</a:t>
            </a:r>
          </a:p>
          <a:p>
            <a:pPr marL="285750" indent="-285750">
              <a:spcAft>
                <a:spcPts val="600"/>
              </a:spcAft>
              <a:buFont typeface="Arial" panose="020B0604020202020204" pitchFamily="34" charset="0"/>
              <a:buChar char="•"/>
            </a:pPr>
            <a:r>
              <a:rPr lang="en-US" sz="1600" dirty="0"/>
              <a:t>Type the name of the packages to be installed in the “Packages”.</a:t>
            </a:r>
          </a:p>
          <a:p>
            <a:pPr marL="285750" indent="-285750">
              <a:spcAft>
                <a:spcPts val="600"/>
              </a:spcAft>
              <a:buFont typeface="Arial" panose="020B0604020202020204" pitchFamily="34" charset="0"/>
              <a:buChar char="•"/>
            </a:pPr>
            <a:r>
              <a:rPr lang="en-US" sz="1600" dirty="0"/>
              <a:t>Press Install.</a:t>
            </a:r>
          </a:p>
        </p:txBody>
      </p:sp>
      <p:pic>
        <p:nvPicPr>
          <p:cNvPr id="7" name="Picture 6">
            <a:extLst>
              <a:ext uri="{FF2B5EF4-FFF2-40B4-BE49-F238E27FC236}">
                <a16:creationId xmlns:a16="http://schemas.microsoft.com/office/drawing/2014/main" id="{8F294E5A-2279-C1B7-A764-90E0120C4763}"/>
              </a:ext>
            </a:extLst>
          </p:cNvPr>
          <p:cNvPicPr>
            <a:picLocks noChangeAspect="1"/>
          </p:cNvPicPr>
          <p:nvPr/>
        </p:nvPicPr>
        <p:blipFill>
          <a:blip r:embed="rId4"/>
          <a:stretch>
            <a:fillRect/>
          </a:stretch>
        </p:blipFill>
        <p:spPr>
          <a:xfrm>
            <a:off x="4626555" y="2598159"/>
            <a:ext cx="4410771" cy="2492457"/>
          </a:xfrm>
          <a:prstGeom prst="rect">
            <a:avLst/>
          </a:prstGeom>
        </p:spPr>
      </p:pic>
      <p:sp>
        <p:nvSpPr>
          <p:cNvPr id="8" name="Rectangle 7">
            <a:extLst>
              <a:ext uri="{FF2B5EF4-FFF2-40B4-BE49-F238E27FC236}">
                <a16:creationId xmlns:a16="http://schemas.microsoft.com/office/drawing/2014/main" id="{2CCA1AED-7382-05CF-296C-C3245775AF45}"/>
              </a:ext>
            </a:extLst>
          </p:cNvPr>
          <p:cNvSpPr/>
          <p:nvPr/>
        </p:nvSpPr>
        <p:spPr>
          <a:xfrm>
            <a:off x="5323537" y="2586585"/>
            <a:ext cx="457200" cy="1620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153004-4392-CBA5-F890-E03EB6FE8913}"/>
              </a:ext>
            </a:extLst>
          </p:cNvPr>
          <p:cNvSpPr/>
          <p:nvPr/>
        </p:nvSpPr>
        <p:spPr>
          <a:xfrm>
            <a:off x="4626555" y="2748631"/>
            <a:ext cx="548640" cy="1620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C113E2-64FC-87E0-17D2-0C1EA8BF86D5}"/>
              </a:ext>
            </a:extLst>
          </p:cNvPr>
          <p:cNvSpPr/>
          <p:nvPr/>
        </p:nvSpPr>
        <p:spPr>
          <a:xfrm>
            <a:off x="5323536" y="3676554"/>
            <a:ext cx="2500949" cy="3861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A55A-EF69-B528-76FF-DA8A10E6E185}"/>
              </a:ext>
            </a:extLst>
          </p:cNvPr>
          <p:cNvSpPr>
            <a:spLocks noGrp="1"/>
          </p:cNvSpPr>
          <p:nvPr>
            <p:ph type="title"/>
          </p:nvPr>
        </p:nvSpPr>
        <p:spPr/>
        <p:txBody>
          <a:bodyPr/>
          <a:lstStyle/>
          <a:p>
            <a:r>
              <a:rPr lang="en-US" dirty="0"/>
              <a:t>Required R Packages for Business Analytics II </a:t>
            </a:r>
            <a:r>
              <a:rPr lang="en-US" sz="1400" dirty="0"/>
              <a:t>(BIS 244)</a:t>
            </a:r>
            <a:endParaRPr lang="en-US" dirty="0"/>
          </a:p>
        </p:txBody>
      </p:sp>
      <p:sp>
        <p:nvSpPr>
          <p:cNvPr id="3" name="Content Placeholder 2">
            <a:extLst>
              <a:ext uri="{FF2B5EF4-FFF2-40B4-BE49-F238E27FC236}">
                <a16:creationId xmlns:a16="http://schemas.microsoft.com/office/drawing/2014/main" id="{FD74835C-4237-780D-74DE-0BFE9A009D60}"/>
              </a:ext>
            </a:extLst>
          </p:cNvPr>
          <p:cNvSpPr>
            <a:spLocks noGrp="1"/>
          </p:cNvSpPr>
          <p:nvPr>
            <p:ph idx="1"/>
          </p:nvPr>
        </p:nvSpPr>
        <p:spPr>
          <a:xfrm>
            <a:off x="311697" y="1633306"/>
            <a:ext cx="6193275" cy="2660375"/>
          </a:xfrm>
        </p:spPr>
        <p:txBody>
          <a:bodyPr/>
          <a:lstStyle/>
          <a:p>
            <a:pPr marL="114300" indent="0">
              <a:buNone/>
            </a:pPr>
            <a:r>
              <a:rPr lang="en-US" sz="1400" dirty="0">
                <a:latin typeface="Consolas" panose="020B0609020204030204" pitchFamily="49" charset="0"/>
                <a:cs typeface="Consolas" panose="020B0609020204030204" pitchFamily="49" charset="0"/>
              </a:rPr>
              <a:t>"</a:t>
            </a:r>
            <a:r>
              <a:rPr lang="en-US" sz="1400" dirty="0" err="1">
                <a:highlight>
                  <a:srgbClr val="FFFF00"/>
                </a:highlight>
                <a:latin typeface="Consolas" panose="020B0609020204030204" pitchFamily="49" charset="0"/>
                <a:cs typeface="Consolas" panose="020B0609020204030204" pitchFamily="49" charset="0"/>
              </a:rPr>
              <a:t>tidyverse</a:t>
            </a:r>
            <a:r>
              <a:rPr lang="en-US" sz="1400" dirty="0">
                <a:latin typeface="Consolas" panose="020B0609020204030204" pitchFamily="49" charset="0"/>
                <a:cs typeface="Consolas" panose="020B0609020204030204" pitchFamily="49" charset="0"/>
              </a:rPr>
              <a:t>", "broom", "</a:t>
            </a:r>
            <a:r>
              <a:rPr lang="en-US" sz="1400" dirty="0" err="1">
                <a:latin typeface="Consolas" panose="020B0609020204030204" pitchFamily="49" charset="0"/>
                <a:cs typeface="Consolas" panose="020B0609020204030204" pitchFamily="49" charset="0"/>
              </a:rPr>
              <a:t>coefplot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cowplot</a:t>
            </a:r>
            <a:r>
              <a:rPr lang="en-US" sz="1400" dirty="0">
                <a:latin typeface="Consolas" panose="020B0609020204030204" pitchFamily="49" charset="0"/>
                <a:cs typeface="Consolas" panose="020B0609020204030204" pitchFamily="49" charset="0"/>
              </a:rPr>
              <a:t>", "drat",</a:t>
            </a:r>
          </a:p>
          <a:p>
            <a:pPr marL="114300" indent="0">
              <a:buNone/>
            </a:pPr>
            <a:r>
              <a:rPr lang="en-US" sz="1400" dirty="0">
                <a:latin typeface="Consolas" panose="020B0609020204030204" pitchFamily="49" charset="0"/>
                <a:cs typeface="Consolas" panose="020B0609020204030204" pitchFamily="49" charset="0"/>
              </a:rPr>
              <a:t>"</a:t>
            </a:r>
            <a:r>
              <a:rPr lang="en-US" sz="1400" dirty="0" err="1">
                <a:highlight>
                  <a:srgbClr val="FFFF00"/>
                </a:highlight>
                <a:latin typeface="Consolas" panose="020B0609020204030204" pitchFamily="49" charset="0"/>
                <a:cs typeface="Consolas" panose="020B0609020204030204" pitchFamily="49" charset="0"/>
              </a:rPr>
              <a:t>gapminder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GGally</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ggrepel</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ggridges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gridExtra</a:t>
            </a:r>
            <a:r>
              <a:rPr lang="en-US" sz="1400" dirty="0">
                <a:latin typeface="Consolas" panose="020B0609020204030204" pitchFamily="49" charset="0"/>
                <a:cs typeface="Consolas" panose="020B0609020204030204" pitchFamily="49" charset="0"/>
              </a:rPr>
              <a:t>",</a:t>
            </a:r>
          </a:p>
          <a:p>
            <a:pPr marL="114300" indent="0">
              <a:buNone/>
            </a:pPr>
            <a:r>
              <a:rPr lang="en-US" sz="1400" dirty="0">
                <a:latin typeface="Consolas" panose="020B0609020204030204" pitchFamily="49" charset="0"/>
                <a:cs typeface="Consolas" panose="020B0609020204030204" pitchFamily="49" charset="0"/>
              </a:rPr>
              <a:t>"</a:t>
            </a:r>
            <a:r>
              <a:rPr lang="en-US" sz="1400" dirty="0">
                <a:highlight>
                  <a:srgbClr val="FFFF00"/>
                </a:highlight>
                <a:latin typeface="Consolas" panose="020B0609020204030204" pitchFamily="49" charset="0"/>
                <a:cs typeface="Consolas" panose="020B0609020204030204" pitchFamily="49" charset="0"/>
              </a:rPr>
              <a:t>here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interplot</a:t>
            </a:r>
            <a:r>
              <a:rPr lang="en-US" sz="1400" dirty="0">
                <a:latin typeface="Consolas" panose="020B0609020204030204" pitchFamily="49" charset="0"/>
                <a:cs typeface="Consolas" panose="020B0609020204030204" pitchFamily="49" charset="0"/>
              </a:rPr>
              <a:t>", "margins", "maps", "</a:t>
            </a:r>
            <a:r>
              <a:rPr lang="en-US" sz="1400" dirty="0" err="1">
                <a:latin typeface="Consolas" panose="020B0609020204030204" pitchFamily="49" charset="0"/>
                <a:cs typeface="Consolas" panose="020B0609020204030204" pitchFamily="49" charset="0"/>
              </a:rPr>
              <a:t>mapproj</a:t>
            </a:r>
            <a:r>
              <a:rPr lang="en-US" sz="1400" dirty="0">
                <a:latin typeface="Consolas" panose="020B0609020204030204" pitchFamily="49" charset="0"/>
                <a:cs typeface="Consolas" panose="020B0609020204030204" pitchFamily="49" charset="0"/>
              </a:rPr>
              <a:t>",</a:t>
            </a:r>
          </a:p>
          <a:p>
            <a:pPr marL="114300" indent="0">
              <a:buNone/>
            </a:pP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mapdata</a:t>
            </a:r>
            <a:r>
              <a:rPr lang="en-US" sz="1400" dirty="0">
                <a:latin typeface="Consolas" panose="020B0609020204030204" pitchFamily="49" charset="0"/>
                <a:cs typeface="Consolas" panose="020B0609020204030204" pitchFamily="49" charset="0"/>
              </a:rPr>
              <a:t>", "MASS", "</a:t>
            </a:r>
            <a:r>
              <a:rPr lang="en-US" sz="1400" dirty="0" err="1">
                <a:latin typeface="Consolas" panose="020B0609020204030204" pitchFamily="49" charset="0"/>
                <a:cs typeface="Consolas" panose="020B0609020204030204" pitchFamily="49" charset="0"/>
              </a:rPr>
              <a:t>quantreg</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rlang</a:t>
            </a:r>
            <a:r>
              <a:rPr lang="en-US" sz="1400" dirty="0">
                <a:latin typeface="Consolas" panose="020B0609020204030204" pitchFamily="49" charset="0"/>
                <a:cs typeface="Consolas" panose="020B0609020204030204" pitchFamily="49" charset="0"/>
              </a:rPr>
              <a:t>", "scales", "</a:t>
            </a:r>
            <a:r>
              <a:rPr lang="en-US" sz="1400" dirty="0" err="1">
                <a:highlight>
                  <a:srgbClr val="FFFF00"/>
                </a:highlight>
                <a:latin typeface="Consolas" panose="020B0609020204030204" pitchFamily="49" charset="0"/>
                <a:cs typeface="Consolas" panose="020B0609020204030204" pitchFamily="49" charset="0"/>
              </a:rPr>
              <a:t>socviz</a:t>
            </a:r>
            <a:r>
              <a:rPr lang="en-US" sz="1400" dirty="0">
                <a:latin typeface="Consolas" panose="020B0609020204030204" pitchFamily="49" charset="0"/>
                <a:cs typeface="Consolas" panose="020B0609020204030204" pitchFamily="49" charset="0"/>
              </a:rPr>
              <a:t>",</a:t>
            </a:r>
          </a:p>
          <a:p>
            <a:pPr marL="114300" indent="0">
              <a:buNone/>
            </a:pPr>
            <a:r>
              <a:rPr lang="en-US" sz="1400" dirty="0">
                <a:latin typeface="Consolas" panose="020B0609020204030204" pitchFamily="49" charset="0"/>
                <a:cs typeface="Consolas" panose="020B0609020204030204" pitchFamily="49" charset="0"/>
              </a:rPr>
              <a:t>"survey", "</a:t>
            </a:r>
            <a:r>
              <a:rPr lang="en-US" sz="1400" dirty="0" err="1">
                <a:latin typeface="Consolas" panose="020B0609020204030204" pitchFamily="49" charset="0"/>
                <a:cs typeface="Consolas" panose="020B0609020204030204" pitchFamily="49" charset="0"/>
              </a:rPr>
              <a:t>srvyr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viridis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viridisLite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devtools</a:t>
            </a:r>
            <a:r>
              <a:rPr lang="en-US" sz="1400" dirty="0">
                <a:latin typeface="Consolas" panose="020B0609020204030204" pitchFamily="49" charset="0"/>
                <a:cs typeface="Consolas" panose="020B0609020204030204" pitchFamily="49" charset="0"/>
              </a:rPr>
              <a:t>",</a:t>
            </a:r>
          </a:p>
          <a:p>
            <a:pPr marL="114300" indent="0">
              <a:buNone/>
            </a:pP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rtools</a:t>
            </a:r>
            <a:r>
              <a:rPr lang="en-US" sz="1400" dirty="0">
                <a:latin typeface="Consolas" panose="020B0609020204030204" pitchFamily="49" charset="0"/>
                <a:cs typeface="Consolas" panose="020B0609020204030204" pitchFamily="49" charset="0"/>
              </a:rPr>
              <a:t>","backports","</a:t>
            </a:r>
            <a:r>
              <a:rPr lang="en-US" sz="1400" dirty="0" err="1">
                <a:latin typeface="Consolas" panose="020B0609020204030204" pitchFamily="49" charset="0"/>
                <a:cs typeface="Consolas" panose="020B0609020204030204" pitchFamily="49" charset="0"/>
              </a:rPr>
              <a:t>vctrs</a:t>
            </a:r>
            <a:r>
              <a:rPr lang="en-US" sz="14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9FBA158D-84D4-9792-5E10-A177343B4C6D}"/>
              </a:ext>
            </a:extLst>
          </p:cNvPr>
          <p:cNvSpPr>
            <a:spLocks noGrp="1"/>
          </p:cNvSpPr>
          <p:nvPr>
            <p:ph type="sldNum" sz="quarter" idx="12"/>
          </p:nvPr>
        </p:nvSpPr>
        <p:spPr/>
        <p:txBody>
          <a:bodyPr/>
          <a:lstStyle/>
          <a:p>
            <a:pPr>
              <a:defRPr/>
            </a:pPr>
            <a:fld id="{5E4C3CE2-26D7-4A31-A6AF-35EF9ABDAEC5}" type="slidenum">
              <a:rPr lang="en-US" smtClean="0"/>
              <a:pPr>
                <a:defRPr/>
              </a:pPr>
              <a:t>19</a:t>
            </a:fld>
            <a:endParaRPr lang="en-US"/>
          </a:p>
        </p:txBody>
      </p:sp>
      <p:sp>
        <p:nvSpPr>
          <p:cNvPr id="12" name="TextBox 11">
            <a:extLst>
              <a:ext uri="{FF2B5EF4-FFF2-40B4-BE49-F238E27FC236}">
                <a16:creationId xmlns:a16="http://schemas.microsoft.com/office/drawing/2014/main" id="{0D8D3854-5650-FF99-99BA-AB13A1761C81}"/>
              </a:ext>
            </a:extLst>
          </p:cNvPr>
          <p:cNvSpPr txBox="1"/>
          <p:nvPr/>
        </p:nvSpPr>
        <p:spPr>
          <a:xfrm>
            <a:off x="311698" y="1156888"/>
            <a:ext cx="8520599" cy="369332"/>
          </a:xfrm>
          <a:prstGeom prst="rect">
            <a:avLst/>
          </a:prstGeom>
          <a:noFill/>
        </p:spPr>
        <p:txBody>
          <a:bodyPr wrap="square">
            <a:spAutoFit/>
          </a:bodyPr>
          <a:lstStyle/>
          <a:p>
            <a:r>
              <a:rPr lang="en-US" sz="1800" dirty="0"/>
              <a:t>To make sure you are ready to go, you need to install the following packages:</a:t>
            </a:r>
          </a:p>
        </p:txBody>
      </p:sp>
      <p:sp>
        <p:nvSpPr>
          <p:cNvPr id="14" name="TextBox 13">
            <a:extLst>
              <a:ext uri="{FF2B5EF4-FFF2-40B4-BE49-F238E27FC236}">
                <a16:creationId xmlns:a16="http://schemas.microsoft.com/office/drawing/2014/main" id="{02DFC9D3-5D33-A4C7-B6AE-AA5082877A38}"/>
              </a:ext>
            </a:extLst>
          </p:cNvPr>
          <p:cNvSpPr txBox="1"/>
          <p:nvPr/>
        </p:nvSpPr>
        <p:spPr>
          <a:xfrm>
            <a:off x="3408745" y="4031435"/>
            <a:ext cx="2957332" cy="738664"/>
          </a:xfrm>
          <a:prstGeom prst="rect">
            <a:avLst/>
          </a:prstGeom>
          <a:noFill/>
        </p:spPr>
        <p:txBody>
          <a:bodyPr wrap="square">
            <a:spAutoFit/>
          </a:bodyPr>
          <a:lstStyle/>
          <a:p>
            <a:r>
              <a:rPr lang="en-US" dirty="0">
                <a:solidFill>
                  <a:schemeClr val="accent5"/>
                </a:solidFill>
              </a:rPr>
              <a:t>The following are the packages Healy habitually loads into memory for each chapter:</a:t>
            </a:r>
          </a:p>
        </p:txBody>
      </p:sp>
      <p:sp>
        <p:nvSpPr>
          <p:cNvPr id="20" name="TextBox 19">
            <a:extLst>
              <a:ext uri="{FF2B5EF4-FFF2-40B4-BE49-F238E27FC236}">
                <a16:creationId xmlns:a16="http://schemas.microsoft.com/office/drawing/2014/main" id="{6B312041-B557-26ED-9007-00D301872A43}"/>
              </a:ext>
            </a:extLst>
          </p:cNvPr>
          <p:cNvSpPr txBox="1"/>
          <p:nvPr/>
        </p:nvSpPr>
        <p:spPr>
          <a:xfrm>
            <a:off x="6279267" y="4031435"/>
            <a:ext cx="2286000" cy="954107"/>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gapminder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library(here)</a:t>
            </a:r>
          </a:p>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tidyverse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socviz</a:t>
            </a:r>
            <a:r>
              <a:rPr lang="en-US" dirty="0">
                <a:latin typeface="Consolas" panose="020B0609020204030204" pitchFamily="49" charset="0"/>
                <a:cs typeface="Consolas" panose="020B0609020204030204" pitchFamily="49" charset="0"/>
              </a:rPr>
              <a:t>)</a:t>
            </a:r>
          </a:p>
        </p:txBody>
      </p:sp>
      <p:sp>
        <p:nvSpPr>
          <p:cNvPr id="21" name="Oval 20">
            <a:extLst>
              <a:ext uri="{FF2B5EF4-FFF2-40B4-BE49-F238E27FC236}">
                <a16:creationId xmlns:a16="http://schemas.microsoft.com/office/drawing/2014/main" id="{E1DE25FF-7A69-E004-6608-E4A57D1C2484}"/>
              </a:ext>
            </a:extLst>
          </p:cNvPr>
          <p:cNvSpPr/>
          <p:nvPr/>
        </p:nvSpPr>
        <p:spPr>
          <a:xfrm>
            <a:off x="6504973" y="2005304"/>
            <a:ext cx="2286000" cy="134266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Run “BIS244_CH2_1” R Script to install these packages. </a:t>
            </a:r>
          </a:p>
        </p:txBody>
      </p:sp>
    </p:spTree>
    <p:extLst>
      <p:ext uri="{BB962C8B-B14F-4D97-AF65-F5344CB8AC3E}">
        <p14:creationId xmlns:p14="http://schemas.microsoft.com/office/powerpoint/2010/main" val="261397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14"/>
          <p:cNvSpPr txBox="1">
            <a:spLocks noGrp="1"/>
          </p:cNvSpPr>
          <p:nvPr>
            <p:ph type="ctrTitle"/>
          </p:nvPr>
        </p:nvSpPr>
        <p:spPr>
          <a:xfrm>
            <a:off x="540300" y="1201775"/>
            <a:ext cx="5142870" cy="2052600"/>
          </a:xfrm>
          <a:prstGeom prst="rect">
            <a:avLst/>
          </a:prstGeom>
        </p:spPr>
        <p:txBody>
          <a:bodyPr spcFirstLastPara="1" wrap="square" lIns="91425" tIns="91425" rIns="91425" bIns="91425" anchor="b" anchorCtr="0">
            <a:noAutofit/>
          </a:bodyPr>
          <a:lstStyle/>
          <a:p>
            <a:pPr algn="l"/>
            <a:r>
              <a:rPr lang="en-US" sz="5400" b="1" dirty="0">
                <a:solidFill>
                  <a:srgbClr val="562100"/>
                </a:solidFill>
              </a:rPr>
              <a:t>Chapter 2:</a:t>
            </a:r>
            <a:br>
              <a:rPr lang="en-US" sz="5400" b="1" dirty="0">
                <a:solidFill>
                  <a:srgbClr val="562100"/>
                </a:solidFill>
              </a:rPr>
            </a:br>
            <a:r>
              <a:rPr lang="en-US" sz="5400" b="1" dirty="0">
                <a:solidFill>
                  <a:srgbClr val="562100"/>
                </a:solidFill>
              </a:rPr>
              <a:t>Get Started </a:t>
            </a:r>
            <a:endParaRPr sz="5400" b="1" dirty="0">
              <a:solidFill>
                <a:srgbClr val="562100"/>
              </a:solidFill>
            </a:endParaRPr>
          </a:p>
        </p:txBody>
      </p:sp>
      <p:cxnSp>
        <p:nvCxnSpPr>
          <p:cNvPr id="63" name="Google Shape;63;p14"/>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64" name="Google Shape;64;p14"/>
          <p:cNvPicPr preferRelativeResize="0"/>
          <p:nvPr/>
        </p:nvPicPr>
        <p:blipFill>
          <a:blip r:embed="rId3">
            <a:alphaModFix/>
          </a:blip>
          <a:stretch>
            <a:fillRect/>
          </a:stretch>
        </p:blipFill>
        <p:spPr>
          <a:xfrm>
            <a:off x="7060975" y="258650"/>
            <a:ext cx="1572601" cy="340700"/>
          </a:xfrm>
          <a:prstGeom prst="rect">
            <a:avLst/>
          </a:prstGeom>
          <a:noFill/>
          <a:ln>
            <a:noFill/>
          </a:ln>
        </p:spPr>
      </p:pic>
      <p:pic>
        <p:nvPicPr>
          <p:cNvPr id="3" name="Picture 2" descr="Calendar&#10;&#10;Description automatically generated">
            <a:extLst>
              <a:ext uri="{FF2B5EF4-FFF2-40B4-BE49-F238E27FC236}">
                <a16:creationId xmlns:a16="http://schemas.microsoft.com/office/drawing/2014/main" id="{B72DBAA0-32CC-7DFB-018F-258963EDB990}"/>
              </a:ext>
            </a:extLst>
          </p:cNvPr>
          <p:cNvPicPr>
            <a:picLocks noChangeAspect="1"/>
          </p:cNvPicPr>
          <p:nvPr/>
        </p:nvPicPr>
        <p:blipFill>
          <a:blip r:embed="rId4"/>
          <a:stretch>
            <a:fillRect/>
          </a:stretch>
        </p:blipFill>
        <p:spPr>
          <a:xfrm>
            <a:off x="5860500" y="1201775"/>
            <a:ext cx="2743200" cy="3429000"/>
          </a:xfrm>
          <a:prstGeom prst="rect">
            <a:avLst/>
          </a:prstGeom>
          <a:ln>
            <a:solidFill>
              <a:schemeClr val="tx1"/>
            </a:solidFill>
          </a:ln>
        </p:spPr>
      </p:pic>
      <p:sp>
        <p:nvSpPr>
          <p:cNvPr id="2" name="TextBox 1">
            <a:extLst>
              <a:ext uri="{FF2B5EF4-FFF2-40B4-BE49-F238E27FC236}">
                <a16:creationId xmlns:a16="http://schemas.microsoft.com/office/drawing/2014/main" id="{9DEA61EB-0A5E-9677-1D90-C7A93385676B}"/>
              </a:ext>
            </a:extLst>
          </p:cNvPr>
          <p:cNvSpPr txBox="1"/>
          <p:nvPr/>
        </p:nvSpPr>
        <p:spPr>
          <a:xfrm>
            <a:off x="540300" y="3507129"/>
            <a:ext cx="4031700" cy="646331"/>
          </a:xfrm>
          <a:prstGeom prst="rect">
            <a:avLst/>
          </a:prstGeom>
          <a:noFill/>
        </p:spPr>
        <p:txBody>
          <a:bodyPr wrap="square" rtlCol="0">
            <a:spAutoFit/>
          </a:bodyPr>
          <a:lstStyle/>
          <a:p>
            <a:r>
              <a:rPr lang="en-US" sz="1800" dirty="0"/>
              <a:t>Install R, R Packages, and Review of R Commands and Functions</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98D5-0065-CD3D-1BD1-43D8D03A4078}"/>
              </a:ext>
            </a:extLst>
          </p:cNvPr>
          <p:cNvSpPr>
            <a:spLocks noGrp="1"/>
          </p:cNvSpPr>
          <p:nvPr>
            <p:ph type="title"/>
          </p:nvPr>
        </p:nvSpPr>
        <p:spPr/>
        <p:txBody>
          <a:bodyPr/>
          <a:lstStyle/>
          <a:p>
            <a:r>
              <a:rPr lang="en-US" dirty="0"/>
              <a:t>Get Started with R</a:t>
            </a:r>
          </a:p>
        </p:txBody>
      </p:sp>
      <p:sp>
        <p:nvSpPr>
          <p:cNvPr id="3" name="Content Placeholder 2">
            <a:extLst>
              <a:ext uri="{FF2B5EF4-FFF2-40B4-BE49-F238E27FC236}">
                <a16:creationId xmlns:a16="http://schemas.microsoft.com/office/drawing/2014/main" id="{955BC13A-6D9C-C01F-00E4-DFB0530519DA}"/>
              </a:ext>
            </a:extLst>
          </p:cNvPr>
          <p:cNvSpPr>
            <a:spLocks noGrp="1"/>
          </p:cNvSpPr>
          <p:nvPr>
            <p:ph idx="1"/>
          </p:nvPr>
        </p:nvSpPr>
        <p:spPr/>
        <p:txBody>
          <a:bodyPr/>
          <a:lstStyle/>
          <a:p>
            <a:r>
              <a:rPr lang="en-US" dirty="0"/>
              <a:t>In R, everything you deal with has a </a:t>
            </a:r>
            <a:r>
              <a:rPr lang="en-US" dirty="0">
                <a:solidFill>
                  <a:schemeClr val="accent4">
                    <a:lumMod val="75000"/>
                  </a:schemeClr>
                </a:solidFill>
              </a:rPr>
              <a:t>name</a:t>
            </a:r>
            <a:r>
              <a:rPr lang="en-US" dirty="0"/>
              <a:t>. You refer to things by their names as you examine, use, or modify them. Named entities include variables (like x or y), data that you have loaded (like </a:t>
            </a:r>
            <a:r>
              <a:rPr lang="en-US" dirty="0" err="1"/>
              <a:t>my_data</a:t>
            </a:r>
            <a:r>
              <a:rPr lang="en-US" dirty="0"/>
              <a:t>), and functions that you use.</a:t>
            </a:r>
          </a:p>
          <a:p>
            <a:r>
              <a:rPr lang="en-US" dirty="0"/>
              <a:t>In R, everything is an </a:t>
            </a:r>
            <a:r>
              <a:rPr lang="en-US" dirty="0">
                <a:solidFill>
                  <a:schemeClr val="accent4">
                    <a:lumMod val="75000"/>
                  </a:schemeClr>
                </a:solidFill>
              </a:rPr>
              <a:t>object</a:t>
            </a:r>
            <a:r>
              <a:rPr lang="en-US" dirty="0"/>
              <a:t>: Some objects are built in to R, some are added via packages, and some are created by the user. The code you write will create, manipulate, and use named objects as a matter of course.</a:t>
            </a:r>
          </a:p>
          <a:p>
            <a:r>
              <a:rPr lang="en-US" dirty="0"/>
              <a:t>Every object has a </a:t>
            </a:r>
            <a:r>
              <a:rPr lang="en-US" dirty="0">
                <a:solidFill>
                  <a:schemeClr val="accent4">
                    <a:lumMod val="75000"/>
                  </a:schemeClr>
                </a:solidFill>
              </a:rPr>
              <a:t>class</a:t>
            </a:r>
            <a:r>
              <a:rPr lang="en-US" dirty="0"/>
              <a:t>. This is the sort of object it is, whether a vector, a character string, a function, a list, and so on. Knowing an object’s class tells you a lot about what you can and can’t do with it. </a:t>
            </a:r>
          </a:p>
          <a:p>
            <a:pPr marL="114300" indent="0" algn="ctr">
              <a:buNone/>
            </a:pPr>
            <a:r>
              <a:rPr lang="en-US" dirty="0">
                <a:solidFill>
                  <a:schemeClr val="accent5">
                    <a:lumMod val="75000"/>
                  </a:schemeClr>
                </a:solidFill>
                <a:latin typeface="Consolas" panose="020B0609020204030204" pitchFamily="49" charset="0"/>
                <a:cs typeface="Consolas" panose="020B0609020204030204" pitchFamily="49" charset="0"/>
              </a:rPr>
              <a:t>class(</a:t>
            </a:r>
            <a:r>
              <a:rPr lang="en-US" dirty="0" err="1">
                <a:solidFill>
                  <a:schemeClr val="accent5">
                    <a:lumMod val="75000"/>
                  </a:schemeClr>
                </a:solidFill>
                <a:latin typeface="Consolas" panose="020B0609020204030204" pitchFamily="49" charset="0"/>
                <a:cs typeface="Consolas" panose="020B0609020204030204" pitchFamily="49" charset="0"/>
              </a:rPr>
              <a:t>object_name</a:t>
            </a:r>
            <a:r>
              <a:rPr lang="en-US" dirty="0">
                <a:solidFill>
                  <a:schemeClr val="accent5">
                    <a:lumMod val="75000"/>
                  </a:schemeClr>
                </a:solidFill>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8112BFD4-B0B3-4725-4D5E-B06AB870EDA2}"/>
              </a:ext>
            </a:extLst>
          </p:cNvPr>
          <p:cNvSpPr>
            <a:spLocks noGrp="1"/>
          </p:cNvSpPr>
          <p:nvPr>
            <p:ph type="sldNum" sz="quarter" idx="12"/>
          </p:nvPr>
        </p:nvSpPr>
        <p:spPr/>
        <p:txBody>
          <a:bodyPr/>
          <a:lstStyle/>
          <a:p>
            <a:pPr>
              <a:defRPr/>
            </a:pPr>
            <a:fld id="{5E4C3CE2-26D7-4A31-A6AF-35EF9ABDAEC5}" type="slidenum">
              <a:rPr lang="en-US" smtClean="0"/>
              <a:pPr>
                <a:defRPr/>
              </a:pPr>
              <a:t>20</a:t>
            </a:fld>
            <a:endParaRPr lang="en-US"/>
          </a:p>
        </p:txBody>
      </p:sp>
    </p:spTree>
    <p:extLst>
      <p:ext uri="{BB962C8B-B14F-4D97-AF65-F5344CB8AC3E}">
        <p14:creationId xmlns:p14="http://schemas.microsoft.com/office/powerpoint/2010/main" val="2635900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D129-31E1-71A1-3648-F2524937ADB3}"/>
              </a:ext>
            </a:extLst>
          </p:cNvPr>
          <p:cNvSpPr>
            <a:spLocks noGrp="1"/>
          </p:cNvSpPr>
          <p:nvPr>
            <p:ph type="title"/>
          </p:nvPr>
        </p:nvSpPr>
        <p:spPr/>
        <p:txBody>
          <a:bodyPr/>
          <a:lstStyle/>
          <a:p>
            <a:r>
              <a:rPr lang="en-US" dirty="0"/>
              <a:t>Review of R Commands and Functions</a:t>
            </a:r>
          </a:p>
        </p:txBody>
      </p:sp>
      <p:sp>
        <p:nvSpPr>
          <p:cNvPr id="4" name="Slide Number Placeholder 3">
            <a:extLst>
              <a:ext uri="{FF2B5EF4-FFF2-40B4-BE49-F238E27FC236}">
                <a16:creationId xmlns:a16="http://schemas.microsoft.com/office/drawing/2014/main" id="{B2CFD725-E119-1506-2B07-89FEEE9BAFFF}"/>
              </a:ext>
            </a:extLst>
          </p:cNvPr>
          <p:cNvSpPr>
            <a:spLocks noGrp="1"/>
          </p:cNvSpPr>
          <p:nvPr>
            <p:ph type="sldNum" sz="quarter" idx="12"/>
          </p:nvPr>
        </p:nvSpPr>
        <p:spPr/>
        <p:txBody>
          <a:bodyPr/>
          <a:lstStyle/>
          <a:p>
            <a:pPr>
              <a:defRPr/>
            </a:pPr>
            <a:fld id="{5E4C3CE2-26D7-4A31-A6AF-35EF9ABDAEC5}" type="slidenum">
              <a:rPr lang="en-US" smtClean="0"/>
              <a:pPr>
                <a:defRPr/>
              </a:pPr>
              <a:t>21</a:t>
            </a:fld>
            <a:endParaRPr lang="en-US"/>
          </a:p>
        </p:txBody>
      </p:sp>
      <p:graphicFrame>
        <p:nvGraphicFramePr>
          <p:cNvPr id="5" name="Table 5">
            <a:extLst>
              <a:ext uri="{FF2B5EF4-FFF2-40B4-BE49-F238E27FC236}">
                <a16:creationId xmlns:a16="http://schemas.microsoft.com/office/drawing/2014/main" id="{5989F11D-5E7B-F427-AE70-327516BD62AB}"/>
              </a:ext>
            </a:extLst>
          </p:cNvPr>
          <p:cNvGraphicFramePr>
            <a:graphicFrameLocks noGrp="1"/>
          </p:cNvGraphicFramePr>
          <p:nvPr>
            <p:extLst>
              <p:ext uri="{D42A27DB-BD31-4B8C-83A1-F6EECF244321}">
                <p14:modId xmlns:p14="http://schemas.microsoft.com/office/powerpoint/2010/main" val="2179985033"/>
              </p:ext>
            </p:extLst>
          </p:nvPr>
        </p:nvGraphicFramePr>
        <p:xfrm>
          <a:off x="217270" y="1106908"/>
          <a:ext cx="8709459" cy="3733800"/>
        </p:xfrm>
        <a:graphic>
          <a:graphicData uri="http://schemas.openxmlformats.org/drawingml/2006/table">
            <a:tbl>
              <a:tblPr firstRow="1" bandRow="1">
                <a:tableStyleId>{5940675A-B579-460E-94D1-54222C63F5DA}</a:tableStyleId>
              </a:tblPr>
              <a:tblGrid>
                <a:gridCol w="1219453">
                  <a:extLst>
                    <a:ext uri="{9D8B030D-6E8A-4147-A177-3AD203B41FA5}">
                      <a16:colId xmlns:a16="http://schemas.microsoft.com/office/drawing/2014/main" val="1667047783"/>
                    </a:ext>
                  </a:extLst>
                </a:gridCol>
                <a:gridCol w="3537539">
                  <a:extLst>
                    <a:ext uri="{9D8B030D-6E8A-4147-A177-3AD203B41FA5}">
                      <a16:colId xmlns:a16="http://schemas.microsoft.com/office/drawing/2014/main" val="2601814897"/>
                    </a:ext>
                  </a:extLst>
                </a:gridCol>
                <a:gridCol w="3952467">
                  <a:extLst>
                    <a:ext uri="{9D8B030D-6E8A-4147-A177-3AD203B41FA5}">
                      <a16:colId xmlns:a16="http://schemas.microsoft.com/office/drawing/2014/main" val="1926943196"/>
                    </a:ext>
                  </a:extLst>
                </a:gridCol>
              </a:tblGrid>
              <a:tr h="370840">
                <a:tc>
                  <a:txBody>
                    <a:bodyPr/>
                    <a:lstStyle/>
                    <a:p>
                      <a:r>
                        <a:rPr lang="en-US" b="1" dirty="0"/>
                        <a:t>Function</a:t>
                      </a:r>
                    </a:p>
                  </a:txBody>
                  <a:tcPr/>
                </a:tc>
                <a:tc>
                  <a:txBody>
                    <a:bodyPr/>
                    <a:lstStyle/>
                    <a:p>
                      <a:r>
                        <a:rPr lang="en-US" b="1" dirty="0"/>
                        <a:t>Purpose</a:t>
                      </a:r>
                    </a:p>
                  </a:txBody>
                  <a:tcPr/>
                </a:tc>
                <a:tc>
                  <a:txBody>
                    <a:bodyPr/>
                    <a:lstStyle/>
                    <a:p>
                      <a:r>
                        <a:rPr lang="en-US" b="1" dirty="0"/>
                        <a:t>Example</a:t>
                      </a:r>
                    </a:p>
                  </a:txBody>
                  <a:tcPr/>
                </a:tc>
                <a:extLst>
                  <a:ext uri="{0D108BD9-81ED-4DB2-BD59-A6C34878D82A}">
                    <a16:rowId xmlns:a16="http://schemas.microsoft.com/office/drawing/2014/main" val="3434096609"/>
                  </a:ext>
                </a:extLst>
              </a:tr>
              <a:tr h="370840">
                <a:tc>
                  <a:txBody>
                    <a:bodyPr/>
                    <a:lstStyle/>
                    <a:p>
                      <a:r>
                        <a:rPr lang="en-US" dirty="0">
                          <a:latin typeface="Consolas" panose="020B0609020204030204" pitchFamily="49" charset="0"/>
                          <a:cs typeface="Consolas" panose="020B0609020204030204" pitchFamily="49" charset="0"/>
                        </a:rPr>
                        <a:t>c()</a:t>
                      </a:r>
                    </a:p>
                  </a:txBody>
                  <a:tcPr/>
                </a:tc>
                <a:tc>
                  <a:txBody>
                    <a:bodyPr/>
                    <a:lstStyle/>
                    <a:p>
                      <a:r>
                        <a:rPr lang="en-US" dirty="0"/>
                        <a:t>Enter data manually to a vector</a:t>
                      </a:r>
                    </a:p>
                  </a:txBody>
                  <a:tcPr/>
                </a:tc>
                <a:tc>
                  <a:txBody>
                    <a:bodyPr/>
                    <a:lstStyle/>
                    <a:p>
                      <a:pPr marL="0" indent="0">
                        <a:buFont typeface="Wingdings" pitchFamily="2" charset="2"/>
                        <a:buNone/>
                      </a:pPr>
                      <a:r>
                        <a:rPr lang="en-US" sz="1400" b="0" i="0" u="none" strike="noStrike" cap="none" dirty="0">
                          <a:solidFill>
                            <a:schemeClr val="tx1"/>
                          </a:solidFill>
                          <a:effectLst/>
                          <a:latin typeface="Consolas" panose="020B0609020204030204" pitchFamily="49" charset="0"/>
                          <a:ea typeface="+mn-ea"/>
                          <a:cs typeface="Consolas" panose="020B0609020204030204" pitchFamily="49" charset="0"/>
                          <a:sym typeface="Arial"/>
                        </a:rPr>
                        <a:t>&gt; x &lt;- c(8, 6, 7, 5, 3, 0, 9)</a:t>
                      </a:r>
                    </a:p>
                    <a:p>
                      <a:pPr marL="0" indent="0">
                        <a:buFont typeface="Wingdings" pitchFamily="2" charset="2"/>
                        <a:buNone/>
                      </a:pPr>
                      <a:r>
                        <a:rPr lang="en-US" dirty="0">
                          <a:latin typeface="Consolas" panose="020B0609020204030204" pitchFamily="49" charset="0"/>
                          <a:cs typeface="Consolas" panose="020B0609020204030204" pitchFamily="49" charset="0"/>
                        </a:rPr>
                        <a:t>&gt; x</a:t>
                      </a:r>
                    </a:p>
                    <a:p>
                      <a:pPr marL="0" indent="0">
                        <a:buFont typeface="Wingdings" pitchFamily="2" charset="2"/>
                        <a:buNone/>
                      </a:pPr>
                      <a:r>
                        <a:rPr lang="en-US" dirty="0">
                          <a:solidFill>
                            <a:srgbClr val="0432FF"/>
                          </a:solidFill>
                          <a:latin typeface="Consolas" panose="020B0609020204030204" pitchFamily="49" charset="0"/>
                          <a:cs typeface="Consolas" panose="020B0609020204030204" pitchFamily="49" charset="0"/>
                        </a:rPr>
                        <a:t>[1] 8 6 7 5 3 0 9</a:t>
                      </a:r>
                    </a:p>
                  </a:txBody>
                  <a:tcPr/>
                </a:tc>
                <a:extLst>
                  <a:ext uri="{0D108BD9-81ED-4DB2-BD59-A6C34878D82A}">
                    <a16:rowId xmlns:a16="http://schemas.microsoft.com/office/drawing/2014/main" val="640638676"/>
                  </a:ext>
                </a:extLst>
              </a:tr>
              <a:tr h="370840">
                <a:tc>
                  <a:txBody>
                    <a:bodyPr/>
                    <a:lstStyle/>
                    <a:p>
                      <a:r>
                        <a:rPr lang="en-US" dirty="0">
                          <a:latin typeface="Consolas" panose="020B0609020204030204" pitchFamily="49" charset="0"/>
                          <a:cs typeface="Consolas" panose="020B0609020204030204" pitchFamily="49" charset="0"/>
                        </a:rPr>
                        <a:t>seq()</a:t>
                      </a:r>
                    </a:p>
                  </a:txBody>
                  <a:tcPr/>
                </a:tc>
                <a:tc>
                  <a:txBody>
                    <a:bodyPr/>
                    <a:lstStyle/>
                    <a:p>
                      <a:r>
                        <a:rPr lang="en-US" dirty="0"/>
                        <a:t>Generate regular sequences</a:t>
                      </a:r>
                    </a:p>
                  </a:txBody>
                  <a:tcPr/>
                </a:tc>
                <a:tc>
                  <a:txBody>
                    <a:bodyPr/>
                    <a:lstStyle/>
                    <a:p>
                      <a:pPr marL="0" indent="0">
                        <a:buFont typeface="Wingdings" pitchFamily="2" charset="2"/>
                        <a:buNone/>
                      </a:pPr>
                      <a:r>
                        <a:rPr lang="en-US" dirty="0">
                          <a:latin typeface="Consolas" panose="020B0609020204030204" pitchFamily="49" charset="0"/>
                          <a:cs typeface="Consolas" panose="020B0609020204030204" pitchFamily="49" charset="0"/>
                        </a:rPr>
                        <a:t>&gt; y &lt;- seq(7, 30, 1.5)</a:t>
                      </a:r>
                    </a:p>
                    <a:p>
                      <a:pPr marL="0" indent="0">
                        <a:buFont typeface="Wingdings" pitchFamily="2" charset="2"/>
                        <a:buNone/>
                      </a:pPr>
                      <a:r>
                        <a:rPr lang="en-US" dirty="0">
                          <a:latin typeface="Consolas" panose="020B0609020204030204" pitchFamily="49" charset="0"/>
                          <a:cs typeface="Consolas" panose="020B0609020204030204" pitchFamily="49" charset="0"/>
                        </a:rPr>
                        <a:t>&gt; y</a:t>
                      </a:r>
                    </a:p>
                    <a:p>
                      <a:pPr marL="0" indent="0">
                        <a:buFont typeface="Wingdings" pitchFamily="2" charset="2"/>
                        <a:buNone/>
                      </a:pPr>
                      <a:r>
                        <a:rPr lang="en-US" dirty="0">
                          <a:solidFill>
                            <a:srgbClr val="0432FF"/>
                          </a:solidFill>
                          <a:latin typeface="Consolas" panose="020B0609020204030204" pitchFamily="49" charset="0"/>
                          <a:cs typeface="Consolas" panose="020B0609020204030204" pitchFamily="49" charset="0"/>
                        </a:rPr>
                        <a:t>[1] 7.0 8.5 10.0 11.5 13.0 14.5 16.0 17.5 19.0 20.5 22.0 23.5 25.0 26.5 28.0 29.5</a:t>
                      </a:r>
                    </a:p>
                  </a:txBody>
                  <a:tcPr/>
                </a:tc>
                <a:extLst>
                  <a:ext uri="{0D108BD9-81ED-4DB2-BD59-A6C34878D82A}">
                    <a16:rowId xmlns:a16="http://schemas.microsoft.com/office/drawing/2014/main" val="3867405828"/>
                  </a:ext>
                </a:extLst>
              </a:tr>
              <a:tr h="370840">
                <a:tc>
                  <a:txBody>
                    <a:bodyPr/>
                    <a:lstStyle/>
                    <a:p>
                      <a:r>
                        <a:rPr lang="en-US" dirty="0">
                          <a:latin typeface="Consolas" panose="020B0609020204030204" pitchFamily="49" charset="0"/>
                          <a:cs typeface="Consolas" panose="020B0609020204030204" pitchFamily="49" charset="0"/>
                        </a:rPr>
                        <a:t>rep()</a:t>
                      </a:r>
                    </a:p>
                  </a:txBody>
                  <a:tcPr/>
                </a:tc>
                <a:tc>
                  <a:txBody>
                    <a:bodyPr/>
                    <a:lstStyle/>
                    <a:p>
                      <a:r>
                        <a:rPr lang="en-US" dirty="0"/>
                        <a:t>Replicates numeric values, or text, or the values of a vector for a specific number of times.</a:t>
                      </a:r>
                    </a:p>
                  </a:txBody>
                  <a:tcPr/>
                </a:tc>
                <a:tc>
                  <a:txBody>
                    <a:bodyPr/>
                    <a:lstStyle/>
                    <a:p>
                      <a:r>
                        <a:rPr lang="en-US" dirty="0">
                          <a:latin typeface="Consolas" panose="020B0609020204030204" pitchFamily="49" charset="0"/>
                          <a:cs typeface="Consolas" panose="020B0609020204030204" pitchFamily="49" charset="0"/>
                        </a:rPr>
                        <a:t>&gt; </a:t>
                      </a:r>
                      <a:r>
                        <a:rPr lang="en-US" dirty="0" err="1">
                          <a:latin typeface="Consolas" panose="020B0609020204030204" pitchFamily="49" charset="0"/>
                          <a:cs typeface="Consolas" panose="020B0609020204030204" pitchFamily="49" charset="0"/>
                        </a:rPr>
                        <a:t>hDeck</a:t>
                      </a:r>
                      <a:r>
                        <a:rPr lang="en-US" dirty="0">
                          <a:latin typeface="Consolas" panose="020B0609020204030204" pitchFamily="49" charset="0"/>
                          <a:cs typeface="Consolas" panose="020B0609020204030204" pitchFamily="49" charset="0"/>
                        </a:rPr>
                        <a:t> &lt;- c(rep(1, 5), rep(0, 3))</a:t>
                      </a:r>
                    </a:p>
                    <a:p>
                      <a:r>
                        <a:rPr lang="en-US" dirty="0">
                          <a:latin typeface="Consolas" panose="020B0609020204030204" pitchFamily="49" charset="0"/>
                          <a:cs typeface="Consolas" panose="020B0609020204030204" pitchFamily="49" charset="0"/>
                        </a:rPr>
                        <a:t>&gt; </a:t>
                      </a:r>
                      <a:r>
                        <a:rPr lang="en-US" dirty="0" err="1">
                          <a:latin typeface="Consolas" panose="020B0609020204030204" pitchFamily="49" charset="0"/>
                          <a:cs typeface="Consolas" panose="020B0609020204030204" pitchFamily="49" charset="0"/>
                        </a:rPr>
                        <a:t>hDeck</a:t>
                      </a:r>
                      <a:endParaRPr lang="en-US" dirty="0">
                        <a:latin typeface="Consolas" panose="020B0609020204030204" pitchFamily="49" charset="0"/>
                        <a:cs typeface="Consolas" panose="020B0609020204030204" pitchFamily="49" charset="0"/>
                      </a:endParaRPr>
                    </a:p>
                    <a:p>
                      <a:r>
                        <a:rPr lang="en-US" dirty="0">
                          <a:solidFill>
                            <a:srgbClr val="0432FF"/>
                          </a:solidFill>
                          <a:latin typeface="Consolas" panose="020B0609020204030204" pitchFamily="49" charset="0"/>
                          <a:cs typeface="Consolas" panose="020B0609020204030204" pitchFamily="49" charset="0"/>
                        </a:rPr>
                        <a:t>[1] 1 1 1 1 1 0 0 0</a:t>
                      </a:r>
                    </a:p>
                  </a:txBody>
                  <a:tcPr/>
                </a:tc>
                <a:extLst>
                  <a:ext uri="{0D108BD9-81ED-4DB2-BD59-A6C34878D82A}">
                    <a16:rowId xmlns:a16="http://schemas.microsoft.com/office/drawing/2014/main" val="669817690"/>
                  </a:ext>
                </a:extLst>
              </a:tr>
              <a:tr h="370840">
                <a:tc>
                  <a:txBody>
                    <a:bodyPr/>
                    <a:lstStyle/>
                    <a:p>
                      <a:r>
                        <a:rPr lang="en-US" dirty="0">
                          <a:latin typeface="Consolas" panose="020B0609020204030204" pitchFamily="49" charset="0"/>
                          <a:cs typeface="Consolas" panose="020B0609020204030204" pitchFamily="49" charset="0"/>
                        </a:rPr>
                        <a:t>ls()</a:t>
                      </a:r>
                    </a:p>
                  </a:txBody>
                  <a:tcPr/>
                </a:tc>
                <a:tc>
                  <a:txBody>
                    <a:bodyPr/>
                    <a:lstStyle/>
                    <a:p>
                      <a:r>
                        <a:rPr lang="en-US" dirty="0"/>
                        <a:t>Lists memory contents</a:t>
                      </a:r>
                    </a:p>
                  </a:txBody>
                  <a:tcPr/>
                </a:tc>
                <a:tc>
                  <a:txBody>
                    <a:bodyPr/>
                    <a:lstStyle/>
                    <a:p>
                      <a:endParaRPr lang="en-US"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443852145"/>
                  </a:ext>
                </a:extLst>
              </a:tr>
              <a:tr h="370840">
                <a:tc>
                  <a:txBody>
                    <a:bodyPr/>
                    <a:lstStyle/>
                    <a:p>
                      <a:r>
                        <a:rPr lang="en-US" dirty="0">
                          <a:latin typeface="Consolas" panose="020B0609020204030204" pitchFamily="49" charset="0"/>
                          <a:cs typeface="Consolas" panose="020B0609020204030204" pitchFamily="49" charset="0"/>
                        </a:rPr>
                        <a:t>rm()</a:t>
                      </a:r>
                    </a:p>
                  </a:txBody>
                  <a:tcPr/>
                </a:tc>
                <a:tc>
                  <a:txBody>
                    <a:bodyPr/>
                    <a:lstStyle/>
                    <a:p>
                      <a:r>
                        <a:rPr lang="en-US" dirty="0"/>
                        <a:t>Removes an item from memory</a:t>
                      </a:r>
                    </a:p>
                  </a:txBody>
                  <a:tcPr/>
                </a:tc>
                <a:tc>
                  <a:txBody>
                    <a:bodyPr/>
                    <a:lstStyle/>
                    <a:p>
                      <a:endParaRPr lang="en-US"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194268979"/>
                  </a:ext>
                </a:extLst>
              </a:tr>
            </a:tbl>
          </a:graphicData>
        </a:graphic>
      </p:graphicFrame>
    </p:spTree>
    <p:extLst>
      <p:ext uri="{BB962C8B-B14F-4D97-AF65-F5344CB8AC3E}">
        <p14:creationId xmlns:p14="http://schemas.microsoft.com/office/powerpoint/2010/main" val="3251413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AFF3-A0DE-FE25-B618-514E843BF295}"/>
              </a:ext>
            </a:extLst>
          </p:cNvPr>
          <p:cNvSpPr>
            <a:spLocks noGrp="1"/>
          </p:cNvSpPr>
          <p:nvPr>
            <p:ph type="title"/>
          </p:nvPr>
        </p:nvSpPr>
        <p:spPr/>
        <p:txBody>
          <a:bodyPr/>
          <a:lstStyle/>
          <a:p>
            <a:r>
              <a:rPr lang="en-US" dirty="0"/>
              <a:t>Review of R Commands and Functions</a:t>
            </a:r>
          </a:p>
        </p:txBody>
      </p:sp>
      <p:sp>
        <p:nvSpPr>
          <p:cNvPr id="4" name="Slide Number Placeholder 3">
            <a:extLst>
              <a:ext uri="{FF2B5EF4-FFF2-40B4-BE49-F238E27FC236}">
                <a16:creationId xmlns:a16="http://schemas.microsoft.com/office/drawing/2014/main" id="{4D557E3C-283D-E018-9E42-DBB8CDDD5A66}"/>
              </a:ext>
            </a:extLst>
          </p:cNvPr>
          <p:cNvSpPr>
            <a:spLocks noGrp="1"/>
          </p:cNvSpPr>
          <p:nvPr>
            <p:ph type="sldNum" sz="quarter" idx="12"/>
          </p:nvPr>
        </p:nvSpPr>
        <p:spPr/>
        <p:txBody>
          <a:bodyPr/>
          <a:lstStyle/>
          <a:p>
            <a:pPr>
              <a:defRPr/>
            </a:pPr>
            <a:fld id="{5E4C3CE2-26D7-4A31-A6AF-35EF9ABDAEC5}" type="slidenum">
              <a:rPr lang="en-US" smtClean="0"/>
              <a:pPr>
                <a:defRPr/>
              </a:pPr>
              <a:t>22</a:t>
            </a:fld>
            <a:endParaRPr lang="en-US"/>
          </a:p>
        </p:txBody>
      </p:sp>
      <p:graphicFrame>
        <p:nvGraphicFramePr>
          <p:cNvPr id="6" name="Table 5">
            <a:extLst>
              <a:ext uri="{FF2B5EF4-FFF2-40B4-BE49-F238E27FC236}">
                <a16:creationId xmlns:a16="http://schemas.microsoft.com/office/drawing/2014/main" id="{19EE2B2D-B1D1-2EA3-FC66-05A351939ACB}"/>
              </a:ext>
            </a:extLst>
          </p:cNvPr>
          <p:cNvGraphicFramePr>
            <a:graphicFrameLocks noGrp="1"/>
          </p:cNvGraphicFramePr>
          <p:nvPr>
            <p:extLst>
              <p:ext uri="{D42A27DB-BD31-4B8C-83A1-F6EECF244321}">
                <p14:modId xmlns:p14="http://schemas.microsoft.com/office/powerpoint/2010/main" val="4146665092"/>
              </p:ext>
            </p:extLst>
          </p:nvPr>
        </p:nvGraphicFramePr>
        <p:xfrm>
          <a:off x="217270" y="1106908"/>
          <a:ext cx="8709459" cy="3769360"/>
        </p:xfrm>
        <a:graphic>
          <a:graphicData uri="http://schemas.openxmlformats.org/drawingml/2006/table">
            <a:tbl>
              <a:tblPr firstRow="1" bandRow="1">
                <a:tableStyleId>{5940675A-B579-460E-94D1-54222C63F5DA}</a:tableStyleId>
              </a:tblPr>
              <a:tblGrid>
                <a:gridCol w="1553657">
                  <a:extLst>
                    <a:ext uri="{9D8B030D-6E8A-4147-A177-3AD203B41FA5}">
                      <a16:colId xmlns:a16="http://schemas.microsoft.com/office/drawing/2014/main" val="1667047783"/>
                    </a:ext>
                  </a:extLst>
                </a:gridCol>
                <a:gridCol w="3203335">
                  <a:extLst>
                    <a:ext uri="{9D8B030D-6E8A-4147-A177-3AD203B41FA5}">
                      <a16:colId xmlns:a16="http://schemas.microsoft.com/office/drawing/2014/main" val="2601814897"/>
                    </a:ext>
                  </a:extLst>
                </a:gridCol>
                <a:gridCol w="3952467">
                  <a:extLst>
                    <a:ext uri="{9D8B030D-6E8A-4147-A177-3AD203B41FA5}">
                      <a16:colId xmlns:a16="http://schemas.microsoft.com/office/drawing/2014/main" val="1926943196"/>
                    </a:ext>
                  </a:extLst>
                </a:gridCol>
              </a:tblGrid>
              <a:tr h="370840">
                <a:tc>
                  <a:txBody>
                    <a:bodyPr/>
                    <a:lstStyle/>
                    <a:p>
                      <a:r>
                        <a:rPr lang="en-US" b="1" dirty="0"/>
                        <a:t>Function</a:t>
                      </a:r>
                    </a:p>
                  </a:txBody>
                  <a:tcPr/>
                </a:tc>
                <a:tc>
                  <a:txBody>
                    <a:bodyPr/>
                    <a:lstStyle/>
                    <a:p>
                      <a:r>
                        <a:rPr lang="en-US" b="1" dirty="0"/>
                        <a:t>Purpose</a:t>
                      </a:r>
                    </a:p>
                  </a:txBody>
                  <a:tcPr/>
                </a:tc>
                <a:tc>
                  <a:txBody>
                    <a:bodyPr/>
                    <a:lstStyle/>
                    <a:p>
                      <a:r>
                        <a:rPr lang="en-US" b="1" dirty="0"/>
                        <a:t>Example</a:t>
                      </a:r>
                    </a:p>
                  </a:txBody>
                  <a:tcPr/>
                </a:tc>
                <a:extLst>
                  <a:ext uri="{0D108BD9-81ED-4DB2-BD59-A6C34878D82A}">
                    <a16:rowId xmlns:a16="http://schemas.microsoft.com/office/drawing/2014/main" val="3434096609"/>
                  </a:ext>
                </a:extLst>
              </a:tr>
              <a:tr h="370840">
                <a:tc>
                  <a:txBody>
                    <a:bodyPr/>
                    <a:lstStyle/>
                    <a:p>
                      <a:r>
                        <a:rPr lang="en-US" dirty="0">
                          <a:latin typeface="Consolas" panose="020B0609020204030204" pitchFamily="49" charset="0"/>
                          <a:cs typeface="Consolas" panose="020B0609020204030204" pitchFamily="49" charset="0"/>
                        </a:rPr>
                        <a:t>data()</a:t>
                      </a:r>
                    </a:p>
                  </a:txBody>
                  <a:tcPr/>
                </a:tc>
                <a:tc>
                  <a:txBody>
                    <a:bodyPr/>
                    <a:lstStyle/>
                    <a:p>
                      <a:r>
                        <a:rPr lang="en-US" dirty="0"/>
                        <a:t>Load (often into a </a:t>
                      </a:r>
                      <a:r>
                        <a:rPr lang="en-US" dirty="0" err="1"/>
                        <a:t>data.frame</a:t>
                      </a:r>
                      <a:r>
                        <a:rPr lang="en-US" dirty="0"/>
                        <a:t>) built-in dataset</a:t>
                      </a:r>
                    </a:p>
                  </a:txBody>
                  <a:tcPr/>
                </a:tc>
                <a:tc>
                  <a:txBody>
                    <a:bodyPr/>
                    <a:lstStyle/>
                    <a:p>
                      <a:pPr marL="0" indent="0">
                        <a:buFont typeface="Wingdings" pitchFamily="2" charset="2"/>
                        <a:buNone/>
                      </a:pPr>
                      <a:r>
                        <a:rPr lang="en-US" sz="1400" b="0" i="0" u="none" strike="noStrike" cap="none" dirty="0">
                          <a:solidFill>
                            <a:schemeClr val="tx1"/>
                          </a:solidFill>
                          <a:effectLst/>
                          <a:latin typeface="Consolas" panose="020B0609020204030204" pitchFamily="49" charset="0"/>
                          <a:ea typeface="+mn-ea"/>
                          <a:cs typeface="Consolas" panose="020B0609020204030204" pitchFamily="49" charset="0"/>
                          <a:sym typeface="Arial"/>
                        </a:rPr>
                        <a:t>&gt; data(iris)</a:t>
                      </a:r>
                      <a:endParaRPr lang="en-US"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0638676"/>
                  </a:ext>
                </a:extLst>
              </a:tr>
              <a:tr h="370840">
                <a:tc>
                  <a:txBody>
                    <a:bodyPr/>
                    <a:lstStyle/>
                    <a:p>
                      <a:r>
                        <a:rPr lang="en-US" dirty="0">
                          <a:latin typeface="Consolas" panose="020B0609020204030204" pitchFamily="49" charset="0"/>
                          <a:cs typeface="Consolas" panose="020B0609020204030204" pitchFamily="49" charset="0"/>
                        </a:rPr>
                        <a:t>names()</a:t>
                      </a:r>
                    </a:p>
                  </a:txBody>
                  <a:tcPr/>
                </a:tc>
                <a:tc>
                  <a:txBody>
                    <a:bodyPr/>
                    <a:lstStyle/>
                    <a:p>
                      <a:r>
                        <a:rPr lang="en-US" dirty="0"/>
                        <a:t>Lists names of variables in a </a:t>
                      </a:r>
                      <a:r>
                        <a:rPr lang="en-US" dirty="0" err="1"/>
                        <a:t>data.frame</a:t>
                      </a:r>
                      <a:endParaRPr lang="en-US" dirty="0"/>
                    </a:p>
                  </a:txBody>
                  <a:tcPr/>
                </a:tc>
                <a:tc>
                  <a:txBody>
                    <a:bodyPr/>
                    <a:lstStyle/>
                    <a:p>
                      <a:pPr marL="0" indent="0">
                        <a:buFont typeface="Wingdings" pitchFamily="2" charset="2"/>
                        <a:buNone/>
                      </a:pPr>
                      <a:r>
                        <a:rPr lang="en-US" dirty="0">
                          <a:latin typeface="Consolas" panose="020B0609020204030204" pitchFamily="49" charset="0"/>
                          <a:cs typeface="Consolas" panose="020B0609020204030204" pitchFamily="49" charset="0"/>
                        </a:rPr>
                        <a:t>&gt; names(iris)</a:t>
                      </a:r>
                    </a:p>
                    <a:p>
                      <a:pPr marL="0" indent="0">
                        <a:buFont typeface="Wingdings" pitchFamily="2" charset="2"/>
                        <a:buNone/>
                      </a:pPr>
                      <a:r>
                        <a:rPr lang="en-US" dirty="0">
                          <a:solidFill>
                            <a:srgbClr val="0432FF"/>
                          </a:solidFill>
                          <a:latin typeface="Consolas" panose="020B0609020204030204" pitchFamily="49" charset="0"/>
                          <a:cs typeface="Consolas" panose="020B0609020204030204" pitchFamily="49" charset="0"/>
                        </a:rPr>
                        <a:t>[1] "</a:t>
                      </a:r>
                      <a:r>
                        <a:rPr lang="en-US" dirty="0" err="1">
                          <a:solidFill>
                            <a:srgbClr val="0432FF"/>
                          </a:solidFill>
                          <a:latin typeface="Consolas" panose="020B0609020204030204" pitchFamily="49" charset="0"/>
                          <a:cs typeface="Consolas" panose="020B0609020204030204" pitchFamily="49" charset="0"/>
                        </a:rPr>
                        <a:t>Sepal.Length</a:t>
                      </a:r>
                      <a:r>
                        <a:rPr lang="en-US" dirty="0">
                          <a:solidFill>
                            <a:srgbClr val="0432FF"/>
                          </a:solidFill>
                          <a:latin typeface="Consolas" panose="020B0609020204030204" pitchFamily="49" charset="0"/>
                          <a:cs typeface="Consolas" panose="020B0609020204030204" pitchFamily="49" charset="0"/>
                        </a:rPr>
                        <a:t>" "</a:t>
                      </a:r>
                      <a:r>
                        <a:rPr lang="en-US" dirty="0" err="1">
                          <a:solidFill>
                            <a:srgbClr val="0432FF"/>
                          </a:solidFill>
                          <a:latin typeface="Consolas" panose="020B0609020204030204" pitchFamily="49" charset="0"/>
                          <a:cs typeface="Consolas" panose="020B0609020204030204" pitchFamily="49" charset="0"/>
                        </a:rPr>
                        <a:t>Sepal.Width</a:t>
                      </a:r>
                      <a:r>
                        <a:rPr lang="en-US" dirty="0">
                          <a:solidFill>
                            <a:srgbClr val="0432FF"/>
                          </a:solidFill>
                          <a:latin typeface="Consolas" panose="020B0609020204030204" pitchFamily="49" charset="0"/>
                          <a:cs typeface="Consolas" panose="020B0609020204030204" pitchFamily="49" charset="0"/>
                        </a:rPr>
                        <a:t>" "</a:t>
                      </a:r>
                      <a:r>
                        <a:rPr lang="en-US" dirty="0" err="1">
                          <a:solidFill>
                            <a:srgbClr val="0432FF"/>
                          </a:solidFill>
                          <a:latin typeface="Consolas" panose="020B0609020204030204" pitchFamily="49" charset="0"/>
                          <a:cs typeface="Consolas" panose="020B0609020204030204" pitchFamily="49" charset="0"/>
                        </a:rPr>
                        <a:t>Petal.Length</a:t>
                      </a:r>
                      <a:r>
                        <a:rPr lang="en-US" dirty="0">
                          <a:solidFill>
                            <a:srgbClr val="0432FF"/>
                          </a:solidFill>
                          <a:latin typeface="Consolas" panose="020B0609020204030204" pitchFamily="49" charset="0"/>
                          <a:cs typeface="Consolas" panose="020B0609020204030204" pitchFamily="49" charset="0"/>
                        </a:rPr>
                        <a:t>" "</a:t>
                      </a:r>
                      <a:r>
                        <a:rPr lang="en-US" dirty="0" err="1">
                          <a:solidFill>
                            <a:srgbClr val="0432FF"/>
                          </a:solidFill>
                          <a:latin typeface="Consolas" panose="020B0609020204030204" pitchFamily="49" charset="0"/>
                          <a:cs typeface="Consolas" panose="020B0609020204030204" pitchFamily="49" charset="0"/>
                        </a:rPr>
                        <a:t>Petal.Width</a:t>
                      </a:r>
                      <a:r>
                        <a:rPr lang="en-US" dirty="0">
                          <a:solidFill>
                            <a:srgbClr val="0432FF"/>
                          </a:solidFill>
                          <a:latin typeface="Consolas" panose="020B0609020204030204" pitchFamily="49" charset="0"/>
                          <a:cs typeface="Consolas" panose="020B0609020204030204" pitchFamily="49" charset="0"/>
                        </a:rPr>
                        <a:t>" "Species"</a:t>
                      </a:r>
                    </a:p>
                  </a:txBody>
                  <a:tcPr/>
                </a:tc>
                <a:extLst>
                  <a:ext uri="{0D108BD9-81ED-4DB2-BD59-A6C34878D82A}">
                    <a16:rowId xmlns:a16="http://schemas.microsoft.com/office/drawing/2014/main" val="386740582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View()</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View dataset in a spreadsheet-type format</a:t>
                      </a:r>
                    </a:p>
                  </a:txBody>
                  <a:tcPr/>
                </a:tc>
                <a:tc>
                  <a:txBody>
                    <a:bodyPr/>
                    <a:lstStyle/>
                    <a:p>
                      <a:endParaRPr lang="en-US" dirty="0">
                        <a:solidFill>
                          <a:srgbClr val="0432FF"/>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6981769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dim()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See dimensions (# of rows/cols) of </a:t>
                      </a:r>
                      <a:r>
                        <a:rPr lang="en-US" dirty="0" err="1"/>
                        <a:t>data.frame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&gt; dim(iris)</a:t>
                      </a:r>
                      <a:br>
                        <a:rPr lang="en-US" dirty="0">
                          <a:latin typeface="Consolas" panose="020B0609020204030204" pitchFamily="49" charset="0"/>
                          <a:cs typeface="Consolas" panose="020B0609020204030204" pitchFamily="49" charset="0"/>
                        </a:rPr>
                      </a:br>
                      <a:r>
                        <a:rPr lang="en-US" dirty="0">
                          <a:solidFill>
                            <a:srgbClr val="0432FF"/>
                          </a:solidFill>
                          <a:latin typeface="Consolas" panose="020B0609020204030204" pitchFamily="49" charset="0"/>
                          <a:cs typeface="Consolas" panose="020B0609020204030204" pitchFamily="49" charset="0"/>
                        </a:rPr>
                        <a:t>[1] 150 5</a:t>
                      </a:r>
                    </a:p>
                  </a:txBody>
                  <a:tcPr/>
                </a:tc>
                <a:extLst>
                  <a:ext uri="{0D108BD9-81ED-4DB2-BD59-A6C34878D82A}">
                    <a16:rowId xmlns:a16="http://schemas.microsoft.com/office/drawing/2014/main" val="3443852145"/>
                  </a:ext>
                </a:extLst>
              </a:tr>
              <a:tr h="370840">
                <a:tc>
                  <a:txBody>
                    <a:bodyPr/>
                    <a:lstStyle/>
                    <a:p>
                      <a:r>
                        <a:rPr lang="en-US" dirty="0">
                          <a:latin typeface="Consolas" panose="020B0609020204030204" pitchFamily="49" charset="0"/>
                          <a:cs typeface="Consolas" panose="020B0609020204030204" pitchFamily="49" charset="0"/>
                        </a:rPr>
                        <a:t>length()</a:t>
                      </a:r>
                    </a:p>
                  </a:txBody>
                  <a:tcPr/>
                </a:tc>
                <a:tc>
                  <a:txBody>
                    <a:bodyPr/>
                    <a:lstStyle/>
                    <a:p>
                      <a:r>
                        <a:rPr lang="en-US" dirty="0"/>
                        <a:t>Give length of a vector</a:t>
                      </a:r>
                    </a:p>
                  </a:txBody>
                  <a:tcPr/>
                </a:tc>
                <a:tc>
                  <a:txBody>
                    <a:bodyPr/>
                    <a:lstStyle/>
                    <a:p>
                      <a:endParaRPr lang="en-US"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194268979"/>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latin typeface="Consolas" panose="020B0609020204030204" pitchFamily="49" charset="0"/>
                          <a:cs typeface="Consolas" panose="020B0609020204030204" pitchFamily="49" charset="0"/>
                        </a:rPr>
                        <a:t>read.csv</a:t>
                      </a:r>
                      <a:r>
                        <a:rPr lang="en-US" dirty="0">
                          <a:latin typeface="Consolas" panose="020B0609020204030204" pitchFamily="49" charset="0"/>
                          <a:cs typeface="Consolas" panose="020B0609020204030204" pitchFamily="49" charset="0"/>
                        </a:rPr>
                        <a:t>()</a:t>
                      </a:r>
                    </a:p>
                  </a:txBody>
                  <a:tcPr/>
                </a:tc>
                <a:tc rowSpan="2">
                  <a:txBody>
                    <a:bodyPr/>
                    <a:lstStyle/>
                    <a:p>
                      <a:r>
                        <a:rPr lang="en-US" dirty="0"/>
                        <a:t>Load into a </a:t>
                      </a:r>
                      <a:r>
                        <a:rPr lang="en-US" dirty="0" err="1"/>
                        <a:t>data.frame</a:t>
                      </a:r>
                      <a:r>
                        <a:rPr lang="en-US" dirty="0"/>
                        <a:t> an existing data file</a:t>
                      </a:r>
                    </a:p>
                  </a:txBody>
                  <a:tcPr/>
                </a:tc>
                <a:tc>
                  <a:txBody>
                    <a:bodyPr/>
                    <a:lstStyle/>
                    <a:p>
                      <a:endParaRPr lang="en-US"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934312007"/>
                  </a:ext>
                </a:extLst>
              </a:tr>
              <a:tr h="370840">
                <a:tc>
                  <a:txBody>
                    <a:bodyPr/>
                    <a:lstStyle/>
                    <a:p>
                      <a:r>
                        <a:rPr lang="en-US" dirty="0" err="1">
                          <a:latin typeface="Consolas" panose="020B0609020204030204" pitchFamily="49" charset="0"/>
                          <a:cs typeface="Consolas" panose="020B0609020204030204" pitchFamily="49" charset="0"/>
                        </a:rPr>
                        <a:t>read.table</a:t>
                      </a:r>
                      <a:r>
                        <a:rPr lang="en-US" dirty="0">
                          <a:latin typeface="Consolas" panose="020B0609020204030204" pitchFamily="49" charset="0"/>
                          <a:cs typeface="Consolas" panose="020B0609020204030204" pitchFamily="49" charset="0"/>
                        </a:rPr>
                        <a:t>()</a:t>
                      </a:r>
                    </a:p>
                  </a:txBody>
                  <a:tcPr/>
                </a:tc>
                <a:tc vMerge="1">
                  <a:txBody>
                    <a:bodyPr/>
                    <a:lstStyle/>
                    <a:p>
                      <a:endParaRPr lang="en-US" dirty="0"/>
                    </a:p>
                  </a:txBody>
                  <a:tcPr/>
                </a:tc>
                <a:tc>
                  <a:txBody>
                    <a:bodyPr/>
                    <a:lstStyle/>
                    <a:p>
                      <a:r>
                        <a:rPr lang="en-US" dirty="0" err="1">
                          <a:latin typeface="Consolas" panose="020B0609020204030204" pitchFamily="49" charset="0"/>
                          <a:cs typeface="Consolas" panose="020B0609020204030204" pitchFamily="49" charset="0"/>
                        </a:rPr>
                        <a:t>read.table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filename,header</a:t>
                      </a:r>
                      <a:r>
                        <a:rPr lang="en-US" dirty="0">
                          <a:latin typeface="Consolas" panose="020B0609020204030204" pitchFamily="49" charset="0"/>
                          <a:cs typeface="Consolas" panose="020B0609020204030204" pitchFamily="49" charset="0"/>
                        </a:rPr>
                        <a:t>=TRUE) </a:t>
                      </a:r>
                    </a:p>
                  </a:txBody>
                  <a:tcPr/>
                </a:tc>
                <a:extLst>
                  <a:ext uri="{0D108BD9-81ED-4DB2-BD59-A6C34878D82A}">
                    <a16:rowId xmlns:a16="http://schemas.microsoft.com/office/drawing/2014/main" val="1536318688"/>
                  </a:ext>
                </a:extLst>
              </a:tr>
            </a:tbl>
          </a:graphicData>
        </a:graphic>
      </p:graphicFrame>
    </p:spTree>
    <p:extLst>
      <p:ext uri="{BB962C8B-B14F-4D97-AF65-F5344CB8AC3E}">
        <p14:creationId xmlns:p14="http://schemas.microsoft.com/office/powerpoint/2010/main" val="1480795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867F-86C0-AEC1-8B34-FF058B6806CD}"/>
              </a:ext>
            </a:extLst>
          </p:cNvPr>
          <p:cNvSpPr>
            <a:spLocks noGrp="1"/>
          </p:cNvSpPr>
          <p:nvPr>
            <p:ph type="title"/>
          </p:nvPr>
        </p:nvSpPr>
        <p:spPr/>
        <p:txBody>
          <a:bodyPr/>
          <a:lstStyle/>
          <a:p>
            <a:r>
              <a:rPr lang="en-US" dirty="0"/>
              <a:t>Review of R Commands and Functions</a:t>
            </a:r>
          </a:p>
        </p:txBody>
      </p:sp>
      <p:sp>
        <p:nvSpPr>
          <p:cNvPr id="4" name="Slide Number Placeholder 3">
            <a:extLst>
              <a:ext uri="{FF2B5EF4-FFF2-40B4-BE49-F238E27FC236}">
                <a16:creationId xmlns:a16="http://schemas.microsoft.com/office/drawing/2014/main" id="{B715871F-3EC7-64AC-8E14-BBB1DF040DF1}"/>
              </a:ext>
            </a:extLst>
          </p:cNvPr>
          <p:cNvSpPr>
            <a:spLocks noGrp="1"/>
          </p:cNvSpPr>
          <p:nvPr>
            <p:ph type="sldNum" sz="quarter" idx="12"/>
          </p:nvPr>
        </p:nvSpPr>
        <p:spPr/>
        <p:txBody>
          <a:bodyPr/>
          <a:lstStyle/>
          <a:p>
            <a:pPr>
              <a:defRPr/>
            </a:pPr>
            <a:fld id="{5E4C3CE2-26D7-4A31-A6AF-35EF9ABDAEC5}" type="slidenum">
              <a:rPr lang="en-US" smtClean="0"/>
              <a:pPr>
                <a:defRPr/>
              </a:pPr>
              <a:t>23</a:t>
            </a:fld>
            <a:endParaRPr lang="en-US"/>
          </a:p>
        </p:txBody>
      </p:sp>
      <p:graphicFrame>
        <p:nvGraphicFramePr>
          <p:cNvPr id="5" name="Table 5">
            <a:extLst>
              <a:ext uri="{FF2B5EF4-FFF2-40B4-BE49-F238E27FC236}">
                <a16:creationId xmlns:a16="http://schemas.microsoft.com/office/drawing/2014/main" id="{417B082E-7545-DAE3-56FD-8E3F077F0C84}"/>
              </a:ext>
            </a:extLst>
          </p:cNvPr>
          <p:cNvGraphicFramePr>
            <a:graphicFrameLocks noGrp="1"/>
          </p:cNvGraphicFramePr>
          <p:nvPr>
            <p:extLst>
              <p:ext uri="{D42A27DB-BD31-4B8C-83A1-F6EECF244321}">
                <p14:modId xmlns:p14="http://schemas.microsoft.com/office/powerpoint/2010/main" val="3602594731"/>
              </p:ext>
            </p:extLst>
          </p:nvPr>
        </p:nvGraphicFramePr>
        <p:xfrm>
          <a:off x="217270" y="1083758"/>
          <a:ext cx="8709459" cy="3454400"/>
        </p:xfrm>
        <a:graphic>
          <a:graphicData uri="http://schemas.openxmlformats.org/drawingml/2006/table">
            <a:tbl>
              <a:tblPr firstRow="1" bandRow="1">
                <a:tableStyleId>{5940675A-B579-460E-94D1-54222C63F5DA}</a:tableStyleId>
              </a:tblPr>
              <a:tblGrid>
                <a:gridCol w="1680978">
                  <a:extLst>
                    <a:ext uri="{9D8B030D-6E8A-4147-A177-3AD203B41FA5}">
                      <a16:colId xmlns:a16="http://schemas.microsoft.com/office/drawing/2014/main" val="1667047783"/>
                    </a:ext>
                  </a:extLst>
                </a:gridCol>
                <a:gridCol w="3426106">
                  <a:extLst>
                    <a:ext uri="{9D8B030D-6E8A-4147-A177-3AD203B41FA5}">
                      <a16:colId xmlns:a16="http://schemas.microsoft.com/office/drawing/2014/main" val="2601814897"/>
                    </a:ext>
                  </a:extLst>
                </a:gridCol>
                <a:gridCol w="3602375">
                  <a:extLst>
                    <a:ext uri="{9D8B030D-6E8A-4147-A177-3AD203B41FA5}">
                      <a16:colId xmlns:a16="http://schemas.microsoft.com/office/drawing/2014/main" val="1926943196"/>
                    </a:ext>
                  </a:extLst>
                </a:gridCol>
              </a:tblGrid>
              <a:tr h="370840">
                <a:tc>
                  <a:txBody>
                    <a:bodyPr/>
                    <a:lstStyle/>
                    <a:p>
                      <a:r>
                        <a:rPr lang="en-US" b="1" dirty="0"/>
                        <a:t>Function</a:t>
                      </a:r>
                    </a:p>
                  </a:txBody>
                  <a:tcPr/>
                </a:tc>
                <a:tc>
                  <a:txBody>
                    <a:bodyPr/>
                    <a:lstStyle/>
                    <a:p>
                      <a:r>
                        <a:rPr lang="en-US" b="1" dirty="0"/>
                        <a:t>Purpose</a:t>
                      </a:r>
                    </a:p>
                  </a:txBody>
                  <a:tcPr/>
                </a:tc>
                <a:tc>
                  <a:txBody>
                    <a:bodyPr/>
                    <a:lstStyle/>
                    <a:p>
                      <a:r>
                        <a:rPr lang="en-US" b="1" dirty="0"/>
                        <a:t>Example</a:t>
                      </a:r>
                    </a:p>
                  </a:txBody>
                  <a:tcPr/>
                </a:tc>
                <a:extLst>
                  <a:ext uri="{0D108BD9-81ED-4DB2-BD59-A6C34878D82A}">
                    <a16:rowId xmlns:a16="http://schemas.microsoft.com/office/drawing/2014/main" val="3434096609"/>
                  </a:ext>
                </a:extLst>
              </a:tr>
              <a:tr h="370840">
                <a:tc>
                  <a:txBody>
                    <a:bodyPr/>
                    <a:lstStyle/>
                    <a:p>
                      <a:r>
                        <a:rPr lang="en-US" dirty="0">
                          <a:latin typeface="Consolas" panose="020B0609020204030204" pitchFamily="49" charset="0"/>
                          <a:cs typeface="Consolas" panose="020B0609020204030204" pitchFamily="49" charset="0"/>
                        </a:rPr>
                        <a:t>apply()</a:t>
                      </a:r>
                    </a:p>
                  </a:txBody>
                  <a:tcPr/>
                </a:tc>
                <a:tc>
                  <a:txBody>
                    <a:bodyPr/>
                    <a:lstStyle/>
                    <a:p>
                      <a:r>
                        <a:rPr lang="en-US" dirty="0"/>
                        <a:t>Apply function by rows or columns of a data frame or a matrix</a:t>
                      </a:r>
                    </a:p>
                  </a:txBody>
                  <a:tcPr/>
                </a:tc>
                <a:tc>
                  <a:txBody>
                    <a:bodyPr/>
                    <a:lstStyle/>
                    <a:p>
                      <a:pPr marL="0" indent="0">
                        <a:buFont typeface="Wingdings" pitchFamily="2" charset="2"/>
                        <a:buNone/>
                      </a:pPr>
                      <a:r>
                        <a:rPr lang="en-US" sz="1400" b="0" i="0" u="none" strike="noStrike" cap="none" dirty="0">
                          <a:solidFill>
                            <a:schemeClr val="tx1"/>
                          </a:solidFill>
                          <a:effectLst/>
                          <a:latin typeface="Consolas" panose="020B0609020204030204" pitchFamily="49" charset="0"/>
                          <a:ea typeface="+mn-ea"/>
                          <a:cs typeface="Consolas" panose="020B0609020204030204" pitchFamily="49" charset="0"/>
                          <a:sym typeface="Arial"/>
                        </a:rPr>
                        <a:t>#Using apply to find row sums:</a:t>
                      </a:r>
                    </a:p>
                    <a:p>
                      <a:pPr marL="0" indent="0">
                        <a:buFont typeface="Wingdings" pitchFamily="2" charset="2"/>
                        <a:buNone/>
                      </a:pPr>
                      <a:r>
                        <a:rPr lang="en-US" dirty="0">
                          <a:latin typeface="Consolas" panose="020B0609020204030204" pitchFamily="49" charset="0"/>
                          <a:cs typeface="Consolas" panose="020B0609020204030204" pitchFamily="49" charset="0"/>
                        </a:rPr>
                        <a:t>&gt; apply(</a:t>
                      </a:r>
                      <a:r>
                        <a:rPr lang="en-US" dirty="0" err="1">
                          <a:latin typeface="Consolas" panose="020B0609020204030204" pitchFamily="49" charset="0"/>
                          <a:cs typeface="Consolas" panose="020B0609020204030204" pitchFamily="49" charset="0"/>
                        </a:rPr>
                        <a:t>my.matrx</a:t>
                      </a:r>
                      <a:r>
                        <a:rPr lang="en-US" dirty="0">
                          <a:latin typeface="Consolas" panose="020B0609020204030204" pitchFamily="49" charset="0"/>
                          <a:cs typeface="Consolas" panose="020B0609020204030204" pitchFamily="49" charset="0"/>
                        </a:rPr>
                        <a:t>, 1, sum)</a:t>
                      </a:r>
                    </a:p>
                    <a:p>
                      <a:pPr marL="0" indent="0">
                        <a:buFont typeface="Wingdings" pitchFamily="2" charset="2"/>
                        <a:buNone/>
                      </a:pPr>
                      <a:r>
                        <a:rPr lang="en-US" dirty="0">
                          <a:latin typeface="Consolas" panose="020B0609020204030204" pitchFamily="49" charset="0"/>
                          <a:cs typeface="Consolas" panose="020B0609020204030204" pitchFamily="49" charset="0"/>
                        </a:rPr>
                        <a:t>#Using apply to find length of each column:</a:t>
                      </a:r>
                    </a:p>
                    <a:p>
                      <a:pPr marL="0" marR="0" indent="0" algn="l" defTabSz="914400" rtl="0" eaLnBrk="1" fontAlgn="auto" latinLnBrk="0" hangingPunct="1">
                        <a:lnSpc>
                          <a:spcPct val="100000"/>
                        </a:lnSpc>
                        <a:spcBef>
                          <a:spcPts val="0"/>
                        </a:spcBef>
                        <a:spcAft>
                          <a:spcPts val="0"/>
                        </a:spcAft>
                        <a:buClr>
                          <a:srgbClr val="000000"/>
                        </a:buClr>
                        <a:buSzTx/>
                        <a:buFont typeface="Wingdings" pitchFamily="2" charset="2"/>
                        <a:buNone/>
                        <a:tabLst/>
                        <a:defRPr/>
                      </a:pPr>
                      <a:r>
                        <a:rPr lang="en-US" dirty="0">
                          <a:latin typeface="Consolas" panose="020B0609020204030204" pitchFamily="49" charset="0"/>
                          <a:cs typeface="Consolas" panose="020B0609020204030204" pitchFamily="49" charset="0"/>
                        </a:rPr>
                        <a:t>&gt; apply(</a:t>
                      </a:r>
                      <a:r>
                        <a:rPr lang="en-US" dirty="0" err="1">
                          <a:latin typeface="Consolas" panose="020B0609020204030204" pitchFamily="49" charset="0"/>
                          <a:cs typeface="Consolas" panose="020B0609020204030204" pitchFamily="49" charset="0"/>
                        </a:rPr>
                        <a:t>my.matrx</a:t>
                      </a:r>
                      <a:r>
                        <a:rPr lang="en-US" dirty="0">
                          <a:latin typeface="Consolas" panose="020B0609020204030204" pitchFamily="49" charset="0"/>
                          <a:cs typeface="Consolas" panose="020B0609020204030204" pitchFamily="49" charset="0"/>
                        </a:rPr>
                        <a:t>, 2, length)</a:t>
                      </a:r>
                    </a:p>
                  </a:txBody>
                  <a:tcPr/>
                </a:tc>
                <a:extLst>
                  <a:ext uri="{0D108BD9-81ED-4DB2-BD59-A6C34878D82A}">
                    <a16:rowId xmlns:a16="http://schemas.microsoft.com/office/drawing/2014/main" val="640638676"/>
                  </a:ext>
                </a:extLst>
              </a:tr>
              <a:tr h="370840">
                <a:tc>
                  <a:txBody>
                    <a:bodyPr/>
                    <a:lstStyle/>
                    <a:p>
                      <a:r>
                        <a:rPr lang="en-US" dirty="0" err="1">
                          <a:latin typeface="Consolas" panose="020B0609020204030204" pitchFamily="49" charset="0"/>
                          <a:cs typeface="Consolas" panose="020B0609020204030204" pitchFamily="49" charset="0"/>
                        </a:rPr>
                        <a:t>lapply</a:t>
                      </a:r>
                      <a:r>
                        <a:rPr lang="en-US" dirty="0">
                          <a:latin typeface="Consolas" panose="020B0609020204030204" pitchFamily="49" charset="0"/>
                          <a:cs typeface="Consolas" panose="020B0609020204030204" pitchFamily="49" charset="0"/>
                        </a:rPr>
                        <a:t>()</a:t>
                      </a:r>
                    </a:p>
                  </a:txBody>
                  <a:tcPr/>
                </a:tc>
                <a:tc>
                  <a:txBody>
                    <a:bodyPr/>
                    <a:lstStyle/>
                    <a:p>
                      <a:r>
                        <a:rPr lang="en-US" dirty="0"/>
                        <a:t>Apply function by rows or columns of a list and returns a list</a:t>
                      </a:r>
                    </a:p>
                  </a:txBody>
                  <a:tcPr/>
                </a:tc>
                <a:tc>
                  <a:txBody>
                    <a:bodyPr/>
                    <a:lstStyle/>
                    <a:p>
                      <a:pPr marL="0" indent="0">
                        <a:buFont typeface="Wingdings" pitchFamily="2" charset="2"/>
                        <a:buNone/>
                      </a:pPr>
                      <a:endParaRPr lang="en-US" dirty="0">
                        <a:solidFill>
                          <a:srgbClr val="0432FF"/>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867405828"/>
                  </a:ext>
                </a:extLst>
              </a:tr>
              <a:tr h="370840">
                <a:tc>
                  <a:txBody>
                    <a:bodyPr/>
                    <a:lstStyle/>
                    <a:p>
                      <a:r>
                        <a:rPr lang="en-US" dirty="0" err="1">
                          <a:latin typeface="Consolas" panose="020B0609020204030204" pitchFamily="49" charset="0"/>
                          <a:cs typeface="Consolas" panose="020B0609020204030204" pitchFamily="49" charset="0"/>
                        </a:rPr>
                        <a:t>sapply</a:t>
                      </a:r>
                      <a:r>
                        <a:rPr lang="en-US" dirty="0">
                          <a:latin typeface="Consolas" panose="020B0609020204030204" pitchFamily="49" charset="0"/>
                          <a:cs typeface="Consolas" panose="020B0609020204030204" pitchFamily="49" charset="0"/>
                        </a:rPr>
                        <a:t>()</a:t>
                      </a:r>
                    </a:p>
                  </a:txBody>
                  <a:tcPr/>
                </a:tc>
                <a:tc>
                  <a:txBody>
                    <a:bodyPr/>
                    <a:lstStyle/>
                    <a:p>
                      <a:r>
                        <a:rPr lang="en-US" dirty="0"/>
                        <a:t>takes list, vector or data frame as input and gives output in vector or matrix</a:t>
                      </a:r>
                    </a:p>
                  </a:txBody>
                  <a:tcPr/>
                </a:tc>
                <a:tc>
                  <a:txBody>
                    <a:bodyPr/>
                    <a:lstStyle/>
                    <a:p>
                      <a:endParaRPr lang="en-US" dirty="0">
                        <a:solidFill>
                          <a:srgbClr val="0432FF"/>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69817690"/>
                  </a:ext>
                </a:extLst>
              </a:tr>
              <a:tr h="451431">
                <a:tc>
                  <a:txBody>
                    <a:bodyPr/>
                    <a:lstStyle/>
                    <a:p>
                      <a:r>
                        <a:rPr lang="en-US" dirty="0" err="1">
                          <a:latin typeface="Consolas" panose="020B0609020204030204" pitchFamily="49" charset="0"/>
                          <a:cs typeface="Consolas" panose="020B0609020204030204" pitchFamily="49" charset="0"/>
                        </a:rPr>
                        <a:t>as.data.frame</a:t>
                      </a:r>
                      <a:r>
                        <a:rPr lang="en-US" dirty="0">
                          <a:latin typeface="Consolas" panose="020B0609020204030204" pitchFamily="49" charset="0"/>
                          <a:cs typeface="Consolas" panose="020B0609020204030204" pitchFamily="49" charset="0"/>
                        </a:rPr>
                        <a:t>()</a:t>
                      </a:r>
                    </a:p>
                  </a:txBody>
                  <a:tcPr/>
                </a:tc>
                <a:tc>
                  <a:txBody>
                    <a:bodyPr/>
                    <a:lstStyle/>
                    <a:p>
                      <a:r>
                        <a:rPr lang="en-US" dirty="0"/>
                        <a:t>check if an object is a data frame, or coerce it to a data frame if possible</a:t>
                      </a:r>
                    </a:p>
                  </a:txBody>
                  <a:tcPr/>
                </a:tc>
                <a:tc>
                  <a:txBody>
                    <a:bodyPr/>
                    <a:lstStyle/>
                    <a:p>
                      <a:endParaRPr lang="en-US"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443852145"/>
                  </a:ext>
                </a:extLst>
              </a:tr>
              <a:tr h="370840">
                <a:tc>
                  <a:txBody>
                    <a:bodyPr/>
                    <a:lstStyle/>
                    <a:p>
                      <a:r>
                        <a:rPr lang="en-US" dirty="0" err="1">
                          <a:latin typeface="Consolas" panose="020B0609020204030204" pitchFamily="49" charset="0"/>
                          <a:cs typeface="Consolas" panose="020B0609020204030204" pitchFamily="49" charset="0"/>
                        </a:rPr>
                        <a:t>as.double</a:t>
                      </a:r>
                      <a:r>
                        <a:rPr lang="en-US" dirty="0">
                          <a:latin typeface="Consolas" panose="020B0609020204030204" pitchFamily="49" charset="0"/>
                          <a:cs typeface="Consolas" panose="020B0609020204030204" pitchFamily="49"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Convert integer to double class.</a:t>
                      </a:r>
                    </a:p>
                  </a:txBody>
                  <a:tcPr/>
                </a:tc>
                <a:tc>
                  <a:txBody>
                    <a:bodyPr/>
                    <a:lstStyle/>
                    <a:p>
                      <a:endParaRPr lang="en-US"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154262967"/>
                  </a:ext>
                </a:extLst>
              </a:tr>
            </a:tbl>
          </a:graphicData>
        </a:graphic>
      </p:graphicFrame>
    </p:spTree>
    <p:extLst>
      <p:ext uri="{BB962C8B-B14F-4D97-AF65-F5344CB8AC3E}">
        <p14:creationId xmlns:p14="http://schemas.microsoft.com/office/powerpoint/2010/main" val="515693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530B-5D92-E996-F6BF-B38ABBB39449}"/>
              </a:ext>
            </a:extLst>
          </p:cNvPr>
          <p:cNvSpPr>
            <a:spLocks noGrp="1"/>
          </p:cNvSpPr>
          <p:nvPr>
            <p:ph type="title"/>
          </p:nvPr>
        </p:nvSpPr>
        <p:spPr/>
        <p:txBody>
          <a:bodyPr/>
          <a:lstStyle/>
          <a:p>
            <a:r>
              <a:rPr lang="en-US" dirty="0"/>
              <a:t>Review of R Commands and Functions</a:t>
            </a:r>
          </a:p>
        </p:txBody>
      </p:sp>
      <p:sp>
        <p:nvSpPr>
          <p:cNvPr id="4" name="Slide Number Placeholder 3">
            <a:extLst>
              <a:ext uri="{FF2B5EF4-FFF2-40B4-BE49-F238E27FC236}">
                <a16:creationId xmlns:a16="http://schemas.microsoft.com/office/drawing/2014/main" id="{BDCB767D-074D-799C-9092-56BE54F1F307}"/>
              </a:ext>
            </a:extLst>
          </p:cNvPr>
          <p:cNvSpPr>
            <a:spLocks noGrp="1"/>
          </p:cNvSpPr>
          <p:nvPr>
            <p:ph type="sldNum" sz="quarter" idx="12"/>
          </p:nvPr>
        </p:nvSpPr>
        <p:spPr/>
        <p:txBody>
          <a:bodyPr/>
          <a:lstStyle/>
          <a:p>
            <a:pPr>
              <a:defRPr/>
            </a:pPr>
            <a:fld id="{5E4C3CE2-26D7-4A31-A6AF-35EF9ABDAEC5}" type="slidenum">
              <a:rPr lang="en-US" smtClean="0"/>
              <a:pPr>
                <a:defRPr/>
              </a:pPr>
              <a:t>24</a:t>
            </a:fld>
            <a:endParaRPr lang="en-US"/>
          </a:p>
        </p:txBody>
      </p:sp>
      <p:graphicFrame>
        <p:nvGraphicFramePr>
          <p:cNvPr id="5" name="Table 4">
            <a:extLst>
              <a:ext uri="{FF2B5EF4-FFF2-40B4-BE49-F238E27FC236}">
                <a16:creationId xmlns:a16="http://schemas.microsoft.com/office/drawing/2014/main" id="{8EE2581B-A61A-462A-7CF0-D1EE0CCBAC7B}"/>
              </a:ext>
            </a:extLst>
          </p:cNvPr>
          <p:cNvGraphicFramePr>
            <a:graphicFrameLocks noGrp="1"/>
          </p:cNvGraphicFramePr>
          <p:nvPr>
            <p:extLst>
              <p:ext uri="{D42A27DB-BD31-4B8C-83A1-F6EECF244321}">
                <p14:modId xmlns:p14="http://schemas.microsoft.com/office/powerpoint/2010/main" val="1454997092"/>
              </p:ext>
            </p:extLst>
          </p:nvPr>
        </p:nvGraphicFramePr>
        <p:xfrm>
          <a:off x="311150" y="1152525"/>
          <a:ext cx="8709459" cy="3611880"/>
        </p:xfrm>
        <a:graphic>
          <a:graphicData uri="http://schemas.openxmlformats.org/drawingml/2006/table">
            <a:tbl>
              <a:tblPr firstRow="1" bandRow="1">
                <a:tableStyleId>{5940675A-B579-460E-94D1-54222C63F5DA}</a:tableStyleId>
              </a:tblPr>
              <a:tblGrid>
                <a:gridCol w="1899615">
                  <a:extLst>
                    <a:ext uri="{9D8B030D-6E8A-4147-A177-3AD203B41FA5}">
                      <a16:colId xmlns:a16="http://schemas.microsoft.com/office/drawing/2014/main" val="549173086"/>
                    </a:ext>
                  </a:extLst>
                </a:gridCol>
                <a:gridCol w="2857377">
                  <a:extLst>
                    <a:ext uri="{9D8B030D-6E8A-4147-A177-3AD203B41FA5}">
                      <a16:colId xmlns:a16="http://schemas.microsoft.com/office/drawing/2014/main" val="376664675"/>
                    </a:ext>
                  </a:extLst>
                </a:gridCol>
                <a:gridCol w="3952467">
                  <a:extLst>
                    <a:ext uri="{9D8B030D-6E8A-4147-A177-3AD203B41FA5}">
                      <a16:colId xmlns:a16="http://schemas.microsoft.com/office/drawing/2014/main" val="511865003"/>
                    </a:ext>
                  </a:extLst>
                </a:gridCol>
              </a:tblGrid>
              <a:tr h="370840">
                <a:tc>
                  <a:txBody>
                    <a:bodyPr/>
                    <a:lstStyle/>
                    <a:p>
                      <a:r>
                        <a:rPr lang="en-US" b="1" dirty="0"/>
                        <a:t>Function</a:t>
                      </a:r>
                    </a:p>
                  </a:txBody>
                  <a:tcPr/>
                </a:tc>
                <a:tc>
                  <a:txBody>
                    <a:bodyPr/>
                    <a:lstStyle/>
                    <a:p>
                      <a:r>
                        <a:rPr lang="en-US" b="1" dirty="0"/>
                        <a:t>Purpose</a:t>
                      </a:r>
                    </a:p>
                  </a:txBody>
                  <a:tcPr/>
                </a:tc>
                <a:tc>
                  <a:txBody>
                    <a:bodyPr/>
                    <a:lstStyle/>
                    <a:p>
                      <a:r>
                        <a:rPr lang="en-US" b="1" dirty="0"/>
                        <a:t>Example</a:t>
                      </a:r>
                    </a:p>
                  </a:txBody>
                  <a:tcPr/>
                </a:tc>
                <a:extLst>
                  <a:ext uri="{0D108BD9-81ED-4DB2-BD59-A6C34878D82A}">
                    <a16:rowId xmlns:a16="http://schemas.microsoft.com/office/drawing/2014/main" val="4177986707"/>
                  </a:ext>
                </a:extLst>
              </a:tr>
              <a:tr h="370840">
                <a:tc>
                  <a:txBody>
                    <a:bodyPr/>
                    <a:lstStyle/>
                    <a:p>
                      <a:r>
                        <a:rPr lang="en-US" dirty="0">
                          <a:latin typeface="Consolas" panose="020B0609020204030204" pitchFamily="49" charset="0"/>
                          <a:cs typeface="Consolas" panose="020B0609020204030204" pitchFamily="49" charset="0"/>
                        </a:rPr>
                        <a:t>all()</a:t>
                      </a:r>
                    </a:p>
                  </a:txBody>
                  <a:tcPr/>
                </a:tc>
                <a:tc>
                  <a:txBody>
                    <a:bodyPr/>
                    <a:lstStyle/>
                    <a:p>
                      <a:r>
                        <a:rPr lang="en-US" dirty="0"/>
                        <a:t>Check whether all values of a logical vector are TRUE</a:t>
                      </a:r>
                    </a:p>
                  </a:txBody>
                  <a:tcPr/>
                </a:tc>
                <a:tc>
                  <a:txBody>
                    <a:bodyPr/>
                    <a:lstStyle/>
                    <a:p>
                      <a:pPr marL="0" indent="0">
                        <a:buFont typeface="Wingdings" pitchFamily="2" charset="2"/>
                        <a:buNone/>
                      </a:pPr>
                      <a:r>
                        <a:rPr lang="en-US" sz="1400" b="0" i="0" u="none" strike="noStrike" cap="none" dirty="0">
                          <a:solidFill>
                            <a:schemeClr val="tx1"/>
                          </a:solidFill>
                          <a:effectLst/>
                          <a:latin typeface="Consolas" panose="020B0609020204030204" pitchFamily="49" charset="0"/>
                          <a:ea typeface="+mn-ea"/>
                          <a:cs typeface="Consolas" panose="020B0609020204030204" pitchFamily="49" charset="0"/>
                          <a:sym typeface="Arial"/>
                        </a:rPr>
                        <a:t>&gt; x1 &lt;- c(1, 5, 3, - 3, 5, - 7, 8)</a:t>
                      </a:r>
                    </a:p>
                    <a:p>
                      <a:pPr marL="0" indent="0">
                        <a:buFont typeface="Wingdings" pitchFamily="2" charset="2"/>
                        <a:buNone/>
                      </a:pPr>
                      <a:r>
                        <a:rPr lang="en-US" sz="1400" b="0" i="0" u="none" strike="noStrike" cap="none" dirty="0">
                          <a:solidFill>
                            <a:schemeClr val="tx1"/>
                          </a:solidFill>
                          <a:effectLst/>
                          <a:latin typeface="Consolas" panose="020B0609020204030204" pitchFamily="49" charset="0"/>
                          <a:ea typeface="+mn-ea"/>
                          <a:cs typeface="Consolas" panose="020B0609020204030204" pitchFamily="49" charset="0"/>
                          <a:sym typeface="Arial"/>
                        </a:rPr>
                        <a:t>&gt; all(x1 &lt; 0)</a:t>
                      </a:r>
                    </a:p>
                    <a:p>
                      <a:pPr marL="0" indent="0">
                        <a:buFont typeface="Wingdings" pitchFamily="2" charset="2"/>
                        <a:buNone/>
                      </a:pPr>
                      <a:r>
                        <a:rPr lang="en-US" sz="1400" b="0" i="0" u="none" strike="noStrike" cap="none" dirty="0">
                          <a:solidFill>
                            <a:srgbClr val="0432FF"/>
                          </a:solidFill>
                          <a:effectLst/>
                          <a:latin typeface="Consolas" panose="020B0609020204030204" pitchFamily="49" charset="0"/>
                          <a:ea typeface="+mn-ea"/>
                          <a:cs typeface="Consolas" panose="020B0609020204030204" pitchFamily="49" charset="0"/>
                          <a:sym typeface="Arial"/>
                        </a:rPr>
                        <a:t>[1] FALSE</a:t>
                      </a:r>
                      <a:endParaRPr lang="en-US" dirty="0">
                        <a:solidFill>
                          <a:srgbClr val="0432FF"/>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55601870"/>
                  </a:ext>
                </a:extLst>
              </a:tr>
              <a:tr h="370840">
                <a:tc>
                  <a:txBody>
                    <a:bodyPr/>
                    <a:lstStyle/>
                    <a:p>
                      <a:r>
                        <a:rPr lang="en-US" dirty="0">
                          <a:latin typeface="Consolas" panose="020B0609020204030204" pitchFamily="49" charset="0"/>
                          <a:cs typeface="Consolas" panose="020B0609020204030204" pitchFamily="49" charset="0"/>
                        </a:rPr>
                        <a:t>any()</a:t>
                      </a:r>
                    </a:p>
                  </a:txBody>
                  <a:tcPr/>
                </a:tc>
                <a:tc>
                  <a:txBody>
                    <a:bodyPr/>
                    <a:lstStyle/>
                    <a:p>
                      <a:r>
                        <a:rPr lang="en-US" dirty="0"/>
                        <a:t>Check whether any values of a logical vector are TRUE</a:t>
                      </a:r>
                    </a:p>
                  </a:txBody>
                  <a:tcPr/>
                </a:tc>
                <a:tc>
                  <a:txBody>
                    <a:bodyPr/>
                    <a:lstStyle/>
                    <a:p>
                      <a:pPr marL="0" indent="0">
                        <a:buFont typeface="Wingdings" pitchFamily="2" charset="2"/>
                        <a:buNone/>
                      </a:pPr>
                      <a:r>
                        <a:rPr lang="en-US" dirty="0">
                          <a:latin typeface="Consolas" panose="020B0609020204030204" pitchFamily="49" charset="0"/>
                          <a:cs typeface="Consolas" panose="020B0609020204030204" pitchFamily="49" charset="0"/>
                        </a:rPr>
                        <a:t>&gt; any(x1 &lt; 0) </a:t>
                      </a:r>
                    </a:p>
                    <a:p>
                      <a:pPr marL="0" indent="0">
                        <a:buFont typeface="Wingdings" pitchFamily="2" charset="2"/>
                        <a:buNone/>
                      </a:pPr>
                      <a:r>
                        <a:rPr lang="en-US" dirty="0">
                          <a:solidFill>
                            <a:srgbClr val="0432FF"/>
                          </a:solidFill>
                          <a:latin typeface="Consolas" panose="020B0609020204030204" pitchFamily="49" charset="0"/>
                          <a:cs typeface="Consolas" panose="020B0609020204030204" pitchFamily="49" charset="0"/>
                        </a:rPr>
                        <a:t>[1] TRUE</a:t>
                      </a:r>
                    </a:p>
                  </a:txBody>
                  <a:tcPr/>
                </a:tc>
                <a:extLst>
                  <a:ext uri="{0D108BD9-81ED-4DB2-BD59-A6C34878D82A}">
                    <a16:rowId xmlns:a16="http://schemas.microsoft.com/office/drawing/2014/main" val="243619770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latin typeface="Consolas" panose="020B0609020204030204" pitchFamily="49" charset="0"/>
                          <a:cs typeface="Consolas" panose="020B0609020204030204" pitchFamily="49" charset="0"/>
                        </a:rPr>
                        <a:t>is.data.frame</a:t>
                      </a:r>
                      <a:r>
                        <a:rPr lang="en-US" dirty="0">
                          <a:latin typeface="Consolas" panose="020B0609020204030204" pitchFamily="49" charset="0"/>
                          <a:cs typeface="Consolas" panose="020B0609020204030204" pitchFamily="49" charset="0"/>
                        </a:rPr>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Test if object is a data frame</a:t>
                      </a:r>
                    </a:p>
                  </a:txBody>
                  <a:tcPr/>
                </a:tc>
                <a:tc>
                  <a:txBody>
                    <a:bodyPr/>
                    <a:lstStyle/>
                    <a:p>
                      <a:endParaRPr lang="en-US" dirty="0">
                        <a:solidFill>
                          <a:srgbClr val="0432FF"/>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77628084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sort()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Return input in ascending or descending order</a:t>
                      </a:r>
                    </a:p>
                  </a:txBody>
                  <a:tcPr/>
                </a:tc>
                <a:tc>
                  <a:txBody>
                    <a:bodyPr/>
                    <a:lstStyle/>
                    <a:p>
                      <a:r>
                        <a:rPr lang="en-US" dirty="0">
                          <a:solidFill>
                            <a:schemeClr val="tx1"/>
                          </a:solidFill>
                          <a:latin typeface="Consolas" panose="020B0609020204030204" pitchFamily="49" charset="0"/>
                          <a:cs typeface="Consolas" panose="020B0609020204030204" pitchFamily="49" charset="0"/>
                        </a:rPr>
                        <a:t>&gt; x &lt;- c(4, - 10, 8, 0)</a:t>
                      </a:r>
                    </a:p>
                    <a:p>
                      <a:r>
                        <a:rPr lang="en-US" dirty="0">
                          <a:solidFill>
                            <a:schemeClr val="tx1"/>
                          </a:solidFill>
                          <a:latin typeface="Consolas" panose="020B0609020204030204" pitchFamily="49" charset="0"/>
                          <a:cs typeface="Consolas" panose="020B0609020204030204" pitchFamily="49" charset="0"/>
                        </a:rPr>
                        <a:t>&gt; sort(x)</a:t>
                      </a:r>
                    </a:p>
                    <a:p>
                      <a:r>
                        <a:rPr lang="en-US" dirty="0">
                          <a:solidFill>
                            <a:srgbClr val="0432FF"/>
                          </a:solidFill>
                          <a:latin typeface="Consolas" panose="020B0609020204030204" pitchFamily="49" charset="0"/>
                          <a:cs typeface="Consolas" panose="020B0609020204030204" pitchFamily="49" charset="0"/>
                        </a:rPr>
                        <a:t>[1] -10   0   4   8</a:t>
                      </a:r>
                    </a:p>
                  </a:txBody>
                  <a:tcPr/>
                </a:tc>
                <a:extLst>
                  <a:ext uri="{0D108BD9-81ED-4DB2-BD59-A6C34878D82A}">
                    <a16:rowId xmlns:a16="http://schemas.microsoft.com/office/drawing/2014/main" val="280955437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write()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Write data to files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solidFill>
                          <a:srgbClr val="0432FF"/>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36761035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latin typeface="Consolas" panose="020B0609020204030204" pitchFamily="49" charset="0"/>
                          <a:cs typeface="Consolas" panose="020B0609020204030204" pitchFamily="49" charset="0"/>
                        </a:rPr>
                        <a:t>write.xlsx</a:t>
                      </a:r>
                      <a:r>
                        <a:rPr lang="en-US" dirty="0">
                          <a:latin typeface="Consolas" panose="020B0609020204030204" pitchFamily="49" charset="0"/>
                          <a:cs typeface="Consolas" panose="020B0609020204030204" pitchFamily="49" charset="0"/>
                        </a:rPr>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Export data frame from R to Excel workbook.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latin typeface="Consolas" panose="020B0609020204030204" pitchFamily="49" charset="0"/>
                          <a:cs typeface="Consolas" panose="020B0609020204030204" pitchFamily="49" charset="0"/>
                        </a:rPr>
                        <a:t>&gt; </a:t>
                      </a:r>
                      <a:r>
                        <a:rPr lang="en-US" dirty="0" err="1">
                          <a:solidFill>
                            <a:schemeClr val="tx1"/>
                          </a:solidFill>
                          <a:latin typeface="Consolas" panose="020B0609020204030204" pitchFamily="49" charset="0"/>
                          <a:cs typeface="Consolas" panose="020B0609020204030204" pitchFamily="49" charset="0"/>
                        </a:rPr>
                        <a:t>write.xlsx</a:t>
                      </a:r>
                      <a:r>
                        <a:rPr lang="en-US" dirty="0">
                          <a:solidFill>
                            <a:schemeClr val="tx1"/>
                          </a:solidFill>
                          <a:latin typeface="Consolas" panose="020B0609020204030204" pitchFamily="49" charset="0"/>
                          <a:cs typeface="Consolas" panose="020B0609020204030204" pitchFamily="49" charset="0"/>
                        </a:rPr>
                        <a:t>(data, "</a:t>
                      </a:r>
                      <a:r>
                        <a:rPr lang="en-US" dirty="0" err="1">
                          <a:solidFill>
                            <a:schemeClr val="tx1"/>
                          </a:solidFill>
                          <a:latin typeface="Consolas" panose="020B0609020204030204" pitchFamily="49" charset="0"/>
                          <a:cs typeface="Consolas" panose="020B0609020204030204" pitchFamily="49" charset="0"/>
                        </a:rPr>
                        <a:t>data.xlsx</a:t>
                      </a:r>
                      <a:r>
                        <a:rPr lang="en-US" dirty="0">
                          <a:solidFill>
                            <a:schemeClr val="tx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2204736486"/>
                  </a:ext>
                </a:extLst>
              </a:tr>
            </a:tbl>
          </a:graphicData>
        </a:graphic>
      </p:graphicFrame>
    </p:spTree>
    <p:extLst>
      <p:ext uri="{BB962C8B-B14F-4D97-AF65-F5344CB8AC3E}">
        <p14:creationId xmlns:p14="http://schemas.microsoft.com/office/powerpoint/2010/main" val="102994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3C55-05C7-62F8-6EDA-53DFAB9E2E71}"/>
              </a:ext>
            </a:extLst>
          </p:cNvPr>
          <p:cNvSpPr>
            <a:spLocks noGrp="1"/>
          </p:cNvSpPr>
          <p:nvPr>
            <p:ph type="title"/>
          </p:nvPr>
        </p:nvSpPr>
        <p:spPr/>
        <p:txBody>
          <a:bodyPr/>
          <a:lstStyle/>
          <a:p>
            <a:r>
              <a:rPr lang="en-US" dirty="0"/>
              <a:t>Review of R Commands and Functions (Statistical)</a:t>
            </a:r>
          </a:p>
        </p:txBody>
      </p:sp>
      <p:sp>
        <p:nvSpPr>
          <p:cNvPr id="4" name="Slide Number Placeholder 3">
            <a:extLst>
              <a:ext uri="{FF2B5EF4-FFF2-40B4-BE49-F238E27FC236}">
                <a16:creationId xmlns:a16="http://schemas.microsoft.com/office/drawing/2014/main" id="{6E2D9A8B-807A-6300-B7AE-4C387FF0C009}"/>
              </a:ext>
            </a:extLst>
          </p:cNvPr>
          <p:cNvSpPr>
            <a:spLocks noGrp="1"/>
          </p:cNvSpPr>
          <p:nvPr>
            <p:ph type="sldNum" sz="quarter" idx="12"/>
          </p:nvPr>
        </p:nvSpPr>
        <p:spPr/>
        <p:txBody>
          <a:bodyPr/>
          <a:lstStyle/>
          <a:p>
            <a:pPr>
              <a:defRPr/>
            </a:pPr>
            <a:fld id="{5E4C3CE2-26D7-4A31-A6AF-35EF9ABDAEC5}" type="slidenum">
              <a:rPr lang="en-US" smtClean="0"/>
              <a:pPr>
                <a:defRPr/>
              </a:pPr>
              <a:t>25</a:t>
            </a:fld>
            <a:endParaRPr lang="en-US"/>
          </a:p>
        </p:txBody>
      </p:sp>
      <p:graphicFrame>
        <p:nvGraphicFramePr>
          <p:cNvPr id="5" name="Table 4">
            <a:extLst>
              <a:ext uri="{FF2B5EF4-FFF2-40B4-BE49-F238E27FC236}">
                <a16:creationId xmlns:a16="http://schemas.microsoft.com/office/drawing/2014/main" id="{2F7904DF-77DE-C04F-C964-2C0DFC1D11CA}"/>
              </a:ext>
            </a:extLst>
          </p:cNvPr>
          <p:cNvGraphicFramePr>
            <a:graphicFrameLocks noGrp="1"/>
          </p:cNvGraphicFramePr>
          <p:nvPr>
            <p:extLst>
              <p:ext uri="{D42A27DB-BD31-4B8C-83A1-F6EECF244321}">
                <p14:modId xmlns:p14="http://schemas.microsoft.com/office/powerpoint/2010/main" val="3999721739"/>
              </p:ext>
            </p:extLst>
          </p:nvPr>
        </p:nvGraphicFramePr>
        <p:xfrm>
          <a:off x="311150" y="1083075"/>
          <a:ext cx="8709459" cy="4018280"/>
        </p:xfrm>
        <a:graphic>
          <a:graphicData uri="http://schemas.openxmlformats.org/drawingml/2006/table">
            <a:tbl>
              <a:tblPr firstRow="1" bandRow="1">
                <a:tableStyleId>{5940675A-B579-460E-94D1-54222C63F5DA}</a:tableStyleId>
              </a:tblPr>
              <a:tblGrid>
                <a:gridCol w="1181984">
                  <a:extLst>
                    <a:ext uri="{9D8B030D-6E8A-4147-A177-3AD203B41FA5}">
                      <a16:colId xmlns:a16="http://schemas.microsoft.com/office/drawing/2014/main" val="549173086"/>
                    </a:ext>
                  </a:extLst>
                </a:gridCol>
                <a:gridCol w="2893671">
                  <a:extLst>
                    <a:ext uri="{9D8B030D-6E8A-4147-A177-3AD203B41FA5}">
                      <a16:colId xmlns:a16="http://schemas.microsoft.com/office/drawing/2014/main" val="376664675"/>
                    </a:ext>
                  </a:extLst>
                </a:gridCol>
                <a:gridCol w="4633804">
                  <a:extLst>
                    <a:ext uri="{9D8B030D-6E8A-4147-A177-3AD203B41FA5}">
                      <a16:colId xmlns:a16="http://schemas.microsoft.com/office/drawing/2014/main" val="511865003"/>
                    </a:ext>
                  </a:extLst>
                </a:gridCol>
              </a:tblGrid>
              <a:tr h="370840">
                <a:tc>
                  <a:txBody>
                    <a:bodyPr/>
                    <a:lstStyle/>
                    <a:p>
                      <a:r>
                        <a:rPr lang="en-US" b="1" dirty="0"/>
                        <a:t>Function</a:t>
                      </a:r>
                    </a:p>
                  </a:txBody>
                  <a:tcPr/>
                </a:tc>
                <a:tc>
                  <a:txBody>
                    <a:bodyPr/>
                    <a:lstStyle/>
                    <a:p>
                      <a:r>
                        <a:rPr lang="en-US" b="1" dirty="0"/>
                        <a:t>Purpose</a:t>
                      </a:r>
                    </a:p>
                  </a:txBody>
                  <a:tcPr/>
                </a:tc>
                <a:tc>
                  <a:txBody>
                    <a:bodyPr/>
                    <a:lstStyle/>
                    <a:p>
                      <a:r>
                        <a:rPr lang="en-US" b="1" dirty="0"/>
                        <a:t>Example</a:t>
                      </a:r>
                    </a:p>
                  </a:txBody>
                  <a:tcPr/>
                </a:tc>
                <a:extLst>
                  <a:ext uri="{0D108BD9-81ED-4DB2-BD59-A6C34878D82A}">
                    <a16:rowId xmlns:a16="http://schemas.microsoft.com/office/drawing/2014/main" val="4177986707"/>
                  </a:ext>
                </a:extLst>
              </a:tr>
              <a:tr h="370840">
                <a:tc>
                  <a:txBody>
                    <a:bodyPr/>
                    <a:lstStyle/>
                    <a:p>
                      <a:r>
                        <a:rPr lang="en-US" dirty="0">
                          <a:latin typeface="Consolas" panose="020B0609020204030204" pitchFamily="49" charset="0"/>
                          <a:cs typeface="Consolas" panose="020B0609020204030204" pitchFamily="49" charset="0"/>
                        </a:rPr>
                        <a:t>summery()</a:t>
                      </a:r>
                    </a:p>
                  </a:txBody>
                  <a:tcPr/>
                </a:tc>
                <a:tc>
                  <a:txBody>
                    <a:bodyPr/>
                    <a:lstStyle/>
                    <a:p>
                      <a:r>
                        <a:rPr lang="en-US" dirty="0"/>
                        <a:t>Display 5-number summary and mean: </a:t>
                      </a:r>
                    </a:p>
                    <a:p>
                      <a:r>
                        <a:rPr lang="en-US" sz="1400" b="0" i="0" u="none" strike="noStrike" cap="none" dirty="0">
                          <a:solidFill>
                            <a:schemeClr val="tx1"/>
                          </a:solidFill>
                          <a:effectLst/>
                          <a:latin typeface="+mn-lt"/>
                          <a:ea typeface="+mn-ea"/>
                          <a:cs typeface="+mn-cs"/>
                          <a:sym typeface="Arial"/>
                        </a:rPr>
                        <a:t>Min, 1st Quartile, Median, Mean, 3rd Quartile, Max.</a:t>
                      </a:r>
                      <a:endParaRPr lang="en-US" dirty="0"/>
                    </a:p>
                  </a:txBody>
                  <a:tcPr/>
                </a:tc>
                <a:tc>
                  <a:txBody>
                    <a:bodyPr/>
                    <a:lstStyle/>
                    <a:p>
                      <a:pPr marL="0" indent="0">
                        <a:buFont typeface="Wingdings" pitchFamily="2" charset="2"/>
                        <a:buNone/>
                      </a:pPr>
                      <a:r>
                        <a:rPr lang="en-US" dirty="0">
                          <a:latin typeface="Consolas" panose="020B0609020204030204" pitchFamily="49" charset="0"/>
                          <a:cs typeface="Consolas" panose="020B0609020204030204" pitchFamily="49" charset="0"/>
                        </a:rPr>
                        <a:t>&gt; summary(x)</a:t>
                      </a:r>
                    </a:p>
                  </a:txBody>
                  <a:tcPr/>
                </a:tc>
                <a:extLst>
                  <a:ext uri="{0D108BD9-81ED-4DB2-BD59-A6C34878D82A}">
                    <a16:rowId xmlns:a16="http://schemas.microsoft.com/office/drawing/2014/main" val="243619770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mean()</a:t>
                      </a:r>
                    </a:p>
                  </a:txBody>
                  <a:tcP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Identify “center” of distribution</a:t>
                      </a:r>
                    </a:p>
                  </a:txBody>
                  <a:tcPr/>
                </a:tc>
                <a:tc>
                  <a:txBody>
                    <a:bodyPr/>
                    <a:lstStyle/>
                    <a:p>
                      <a:r>
                        <a:rPr lang="en-US" dirty="0">
                          <a:solidFill>
                            <a:schemeClr val="tx1"/>
                          </a:solidFill>
                          <a:latin typeface="Consolas" panose="020B0609020204030204" pitchFamily="49" charset="0"/>
                          <a:cs typeface="Consolas" panose="020B0609020204030204" pitchFamily="49" charset="0"/>
                        </a:rPr>
                        <a:t>&gt; mean(x, </a:t>
                      </a:r>
                      <a:r>
                        <a:rPr lang="en-US" dirty="0" err="1">
                          <a:solidFill>
                            <a:schemeClr val="tx1"/>
                          </a:solidFill>
                          <a:latin typeface="Consolas" panose="020B0609020204030204" pitchFamily="49" charset="0"/>
                          <a:cs typeface="Consolas" panose="020B0609020204030204" pitchFamily="49" charset="0"/>
                        </a:rPr>
                        <a:t>na.rm</a:t>
                      </a:r>
                      <a:r>
                        <a:rPr lang="en-US" dirty="0">
                          <a:solidFill>
                            <a:schemeClr val="tx1"/>
                          </a:solidFill>
                          <a:latin typeface="Consolas" panose="020B0609020204030204" pitchFamily="49" charset="0"/>
                          <a:cs typeface="Consolas" panose="020B0609020204030204" pitchFamily="49" charset="0"/>
                        </a:rPr>
                        <a:t> = FALSE)</a:t>
                      </a:r>
                    </a:p>
                    <a:p>
                      <a:r>
                        <a:rPr lang="en-US" sz="1000" dirty="0">
                          <a:solidFill>
                            <a:schemeClr val="accent5">
                              <a:lumMod val="75000"/>
                            </a:schemeClr>
                          </a:solidFill>
                          <a:latin typeface="+mn-lt"/>
                          <a:cs typeface="Consolas" panose="020B0609020204030204" pitchFamily="49" charset="0"/>
                        </a:rPr>
                        <a:t>** </a:t>
                      </a:r>
                      <a:r>
                        <a:rPr lang="en-US" sz="1000" b="1" dirty="0" err="1">
                          <a:solidFill>
                            <a:schemeClr val="accent5">
                              <a:lumMod val="75000"/>
                            </a:schemeClr>
                          </a:solidFill>
                          <a:latin typeface="+mn-lt"/>
                        </a:rPr>
                        <a:t>na.rm</a:t>
                      </a:r>
                      <a:r>
                        <a:rPr lang="en-US" sz="1000" dirty="0">
                          <a:solidFill>
                            <a:schemeClr val="accent5">
                              <a:lumMod val="75000"/>
                            </a:schemeClr>
                          </a:solidFill>
                          <a:latin typeface="+mn-lt"/>
                        </a:rPr>
                        <a:t> is used to remove the missing values from the input vector.</a:t>
                      </a:r>
                      <a:endParaRPr lang="en-US" sz="1000" dirty="0">
                        <a:solidFill>
                          <a:schemeClr val="accent5">
                            <a:lumMod val="75000"/>
                          </a:schemeClr>
                        </a:solidFill>
                        <a:latin typeface="+mn-lt"/>
                        <a:cs typeface="Consolas" panose="020B0609020204030204" pitchFamily="49" charset="0"/>
                      </a:endParaRPr>
                    </a:p>
                  </a:txBody>
                  <a:tcPr/>
                </a:tc>
                <a:extLst>
                  <a:ext uri="{0D108BD9-81ED-4DB2-BD59-A6C34878D82A}">
                    <a16:rowId xmlns:a16="http://schemas.microsoft.com/office/drawing/2014/main" val="377628084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median()</a:t>
                      </a:r>
                    </a:p>
                  </a:txBody>
                  <a:tcPr/>
                </a:tc>
                <a:tc v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&gt; median(x, </a:t>
                      </a:r>
                      <a:r>
                        <a:rPr lang="en-US" dirty="0" err="1">
                          <a:latin typeface="Consolas" panose="020B0609020204030204" pitchFamily="49" charset="0"/>
                          <a:cs typeface="Consolas" panose="020B0609020204030204" pitchFamily="49" charset="0"/>
                        </a:rPr>
                        <a:t>na.rm</a:t>
                      </a:r>
                      <a:r>
                        <a:rPr lang="en-US" dirty="0">
                          <a:latin typeface="Consolas" panose="020B0609020204030204" pitchFamily="49" charset="0"/>
                          <a:cs typeface="Consolas" panose="020B0609020204030204" pitchFamily="49" charset="0"/>
                        </a:rPr>
                        <a:t> = TRUE)</a:t>
                      </a:r>
                      <a:endParaRPr lang="en-US" dirty="0">
                        <a:solidFill>
                          <a:srgbClr val="0432FF"/>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36761035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var()</a:t>
                      </a:r>
                    </a:p>
                  </a:txBody>
                  <a:tcP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Find variance, the standard deviation of values in a vector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latin typeface="Consolas" panose="020B0609020204030204" pitchFamily="49" charset="0"/>
                          <a:cs typeface="Consolas" panose="020B0609020204030204" pitchFamily="49" charset="0"/>
                        </a:rPr>
                        <a:t>&gt; var(x)</a:t>
                      </a:r>
                    </a:p>
                  </a:txBody>
                  <a:tcPr/>
                </a:tc>
                <a:extLst>
                  <a:ext uri="{0D108BD9-81ED-4DB2-BD59-A6C34878D82A}">
                    <a16:rowId xmlns:a16="http://schemas.microsoft.com/office/drawing/2014/main" val="398301687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latin typeface="Consolas" panose="020B0609020204030204" pitchFamily="49" charset="0"/>
                          <a:cs typeface="Consolas" panose="020B0609020204030204" pitchFamily="49" charset="0"/>
                        </a:rPr>
                        <a:t>sd</a:t>
                      </a:r>
                      <a:r>
                        <a:rPr lang="en-US" dirty="0">
                          <a:latin typeface="Consolas" panose="020B0609020204030204" pitchFamily="49" charset="0"/>
                          <a:cs typeface="Consolas" panose="020B0609020204030204" pitchFamily="49" charset="0"/>
                        </a:rPr>
                        <a:t>()</a:t>
                      </a:r>
                    </a:p>
                  </a:txBody>
                  <a:tcPr/>
                </a:tc>
                <a:tc v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latin typeface="Consolas" panose="020B0609020204030204" pitchFamily="49" charset="0"/>
                          <a:cs typeface="Consolas" panose="020B0609020204030204" pitchFamily="49" charset="0"/>
                        </a:rPr>
                        <a:t>&gt; </a:t>
                      </a:r>
                      <a:r>
                        <a:rPr lang="en-US" dirty="0" err="1">
                          <a:solidFill>
                            <a:schemeClr val="tx1"/>
                          </a:solidFill>
                          <a:latin typeface="Consolas" panose="020B0609020204030204" pitchFamily="49" charset="0"/>
                          <a:cs typeface="Consolas" panose="020B0609020204030204" pitchFamily="49" charset="0"/>
                        </a:rPr>
                        <a:t>sd</a:t>
                      </a:r>
                      <a:r>
                        <a:rPr lang="en-US" dirty="0">
                          <a:solidFill>
                            <a:schemeClr val="tx1"/>
                          </a:solidFill>
                          <a:latin typeface="Consolas" panose="020B0609020204030204" pitchFamily="49" charset="0"/>
                          <a:cs typeface="Consolas" panose="020B0609020204030204" pitchFamily="49" charset="0"/>
                        </a:rPr>
                        <a:t>(x)</a:t>
                      </a:r>
                    </a:p>
                  </a:txBody>
                  <a:tcPr/>
                </a:tc>
                <a:extLst>
                  <a:ext uri="{0D108BD9-81ED-4DB2-BD59-A6C34878D82A}">
                    <a16:rowId xmlns:a16="http://schemas.microsoft.com/office/drawing/2014/main" val="275098970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sum()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Add up all values in a vector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solidFill>
                          <a:schemeClr val="tx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8689385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onsolas" panose="020B0609020204030204" pitchFamily="49" charset="0"/>
                          <a:cs typeface="Consolas" panose="020B0609020204030204" pitchFamily="49" charset="0"/>
                        </a:rPr>
                        <a:t>quartile()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Find the position of a quantile in a dataset</a:t>
                      </a:r>
                      <a:endParaRPr lang="en-US" dirty="0">
                        <a:solidFill>
                          <a:schemeClr val="tx1"/>
                        </a:solidFill>
                        <a:latin typeface="Consolas" panose="020B0609020204030204" pitchFamily="49" charset="0"/>
                        <a:cs typeface="Consolas" panose="020B06090202040302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latin typeface="Consolas" panose="020B0609020204030204" pitchFamily="49" charset="0"/>
                          <a:cs typeface="Consolas" panose="020B0609020204030204" pitchFamily="49" charset="0"/>
                        </a:rPr>
                        <a:t>&gt;quantile(x, probs=seq(0, 1, .2), </a:t>
                      </a:r>
                      <a:r>
                        <a:rPr lang="en-US" dirty="0" err="1">
                          <a:solidFill>
                            <a:schemeClr val="tx1"/>
                          </a:solidFill>
                          <a:latin typeface="Consolas" panose="020B0609020204030204" pitchFamily="49" charset="0"/>
                          <a:cs typeface="Consolas" panose="020B0609020204030204" pitchFamily="49" charset="0"/>
                        </a:rPr>
                        <a:t>na.rm</a:t>
                      </a:r>
                      <a:r>
                        <a:rPr lang="en-US" dirty="0">
                          <a:solidFill>
                            <a:schemeClr val="tx1"/>
                          </a:solidFill>
                          <a:latin typeface="Consolas" panose="020B0609020204030204" pitchFamily="49" charset="0"/>
                          <a:cs typeface="Consolas" panose="020B0609020204030204" pitchFamily="49" charset="0"/>
                        </a:rPr>
                        <a:t>=T)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97A7">
                              <a:lumMod val="75000"/>
                            </a:srgbClr>
                          </a:solidFill>
                          <a:effectLst/>
                          <a:uLnTx/>
                          <a:uFillTx/>
                          <a:latin typeface="+mn-lt"/>
                          <a:ea typeface="+mn-ea"/>
                          <a:cs typeface="Consolas" panose="020B0609020204030204" pitchFamily="49" charset="0"/>
                          <a:sym typeface="Arial"/>
                        </a:rPr>
                        <a:t>** </a:t>
                      </a:r>
                      <a:r>
                        <a:rPr kumimoji="0" lang="en-US" sz="1000" b="1" i="0" u="none" strike="noStrike" kern="0" cap="none" spc="0" normalizeH="0" baseline="0" noProof="0" dirty="0" err="1">
                          <a:ln>
                            <a:noFill/>
                          </a:ln>
                          <a:solidFill>
                            <a:srgbClr val="0097A7">
                              <a:lumMod val="75000"/>
                            </a:srgbClr>
                          </a:solidFill>
                          <a:effectLst/>
                          <a:uLnTx/>
                          <a:uFillTx/>
                          <a:latin typeface="+mn-lt"/>
                          <a:ea typeface="+mn-ea"/>
                          <a:cs typeface="+mn-cs"/>
                          <a:sym typeface="Arial"/>
                        </a:rPr>
                        <a:t>na.rm</a:t>
                      </a:r>
                      <a:r>
                        <a:rPr kumimoji="0" lang="en-US" sz="1000" b="0" i="0" u="none" strike="noStrike" kern="0" cap="none" spc="0" normalizeH="0" baseline="0" noProof="0" dirty="0">
                          <a:ln>
                            <a:noFill/>
                          </a:ln>
                          <a:solidFill>
                            <a:srgbClr val="0097A7">
                              <a:lumMod val="75000"/>
                            </a:srgbClr>
                          </a:solidFill>
                          <a:effectLst/>
                          <a:uLnTx/>
                          <a:uFillTx/>
                          <a:latin typeface="+mn-lt"/>
                          <a:ea typeface="+mn-ea"/>
                          <a:cs typeface="+mn-cs"/>
                          <a:sym typeface="Arial"/>
                        </a:rPr>
                        <a:t> is used to remove the missing values from the input vector.</a:t>
                      </a:r>
                      <a:endParaRPr kumimoji="0" lang="en-US" sz="1000" b="0" i="0" u="none" strike="noStrike" kern="0" cap="none" spc="0" normalizeH="0" baseline="0" noProof="0" dirty="0">
                        <a:ln>
                          <a:noFill/>
                        </a:ln>
                        <a:solidFill>
                          <a:schemeClr val="tx1"/>
                        </a:solidFill>
                        <a:effectLst/>
                        <a:uLnTx/>
                        <a:uFillTx/>
                        <a:latin typeface="Consolas" panose="020B0609020204030204" pitchFamily="49" charset="0"/>
                        <a:ea typeface="+mn-ea"/>
                        <a:cs typeface="Consolas" panose="020B0609020204030204" pitchFamily="49"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accent5">
                              <a:lumMod val="75000"/>
                            </a:schemeClr>
                          </a:solidFill>
                          <a:effectLst/>
                          <a:uLnTx/>
                          <a:uFillTx/>
                          <a:latin typeface="+mn-lt"/>
                          <a:ea typeface="+mn-ea"/>
                          <a:cs typeface="Consolas" panose="020B0609020204030204" pitchFamily="49" charset="0"/>
                          <a:sym typeface="Arial"/>
                        </a:rPr>
                        <a:t>**</a:t>
                      </a:r>
                      <a:r>
                        <a:rPr lang="en-US" sz="1000" b="1" dirty="0">
                          <a:solidFill>
                            <a:schemeClr val="accent5">
                              <a:lumMod val="75000"/>
                            </a:schemeClr>
                          </a:solidFill>
                          <a:latin typeface="+mn-lt"/>
                          <a:cs typeface="Consolas" panose="020B0609020204030204" pitchFamily="49" charset="0"/>
                        </a:rPr>
                        <a:t>probs:</a:t>
                      </a:r>
                      <a:r>
                        <a:rPr lang="en-US" sz="1000" dirty="0">
                          <a:solidFill>
                            <a:schemeClr val="accent5">
                              <a:lumMod val="75000"/>
                            </a:schemeClr>
                          </a:solidFill>
                          <a:latin typeface="+mn-lt"/>
                          <a:cs typeface="Consolas" panose="020B0609020204030204" pitchFamily="49" charset="0"/>
                        </a:rPr>
                        <a:t> numeric vector of probabilities with values in [0,1]: 0% 20% 40% 60% 80% 100%</a:t>
                      </a:r>
                      <a:endParaRPr kumimoji="0" lang="en-US" sz="1000" b="0" i="0" u="none" strike="noStrike" kern="0" cap="none" spc="0" normalizeH="0" baseline="0" noProof="0" dirty="0">
                        <a:ln>
                          <a:noFill/>
                        </a:ln>
                        <a:solidFill>
                          <a:schemeClr val="accent5">
                            <a:lumMod val="75000"/>
                          </a:schemeClr>
                        </a:solidFill>
                        <a:effectLst/>
                        <a:uLnTx/>
                        <a:uFillTx/>
                        <a:latin typeface="+mn-lt"/>
                        <a:ea typeface="+mn-ea"/>
                        <a:cs typeface="Consolas" panose="020B0609020204030204" pitchFamily="49" charset="0"/>
                        <a:sym typeface="Arial"/>
                      </a:endParaRPr>
                    </a:p>
                  </a:txBody>
                  <a:tcPr/>
                </a:tc>
                <a:extLst>
                  <a:ext uri="{0D108BD9-81ED-4DB2-BD59-A6C34878D82A}">
                    <a16:rowId xmlns:a16="http://schemas.microsoft.com/office/drawing/2014/main" val="1569246824"/>
                  </a:ext>
                </a:extLst>
              </a:tr>
            </a:tbl>
          </a:graphicData>
        </a:graphic>
      </p:graphicFrame>
    </p:spTree>
    <p:extLst>
      <p:ext uri="{BB962C8B-B14F-4D97-AF65-F5344CB8AC3E}">
        <p14:creationId xmlns:p14="http://schemas.microsoft.com/office/powerpoint/2010/main" val="527264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E593-F3A1-66FD-0A2C-4449D8D75833}"/>
              </a:ext>
            </a:extLst>
          </p:cNvPr>
          <p:cNvSpPr>
            <a:spLocks noGrp="1"/>
          </p:cNvSpPr>
          <p:nvPr>
            <p:ph type="title"/>
          </p:nvPr>
        </p:nvSpPr>
        <p:spPr/>
        <p:txBody>
          <a:bodyPr/>
          <a:lstStyle/>
          <a:p>
            <a:r>
              <a:rPr lang="en-US" dirty="0"/>
              <a:t>Get Data into R </a:t>
            </a:r>
          </a:p>
        </p:txBody>
      </p:sp>
      <p:sp>
        <p:nvSpPr>
          <p:cNvPr id="3" name="Content Placeholder 2">
            <a:extLst>
              <a:ext uri="{FF2B5EF4-FFF2-40B4-BE49-F238E27FC236}">
                <a16:creationId xmlns:a16="http://schemas.microsoft.com/office/drawing/2014/main" id="{D28902F4-DD22-B412-53B4-5A8092484C6D}"/>
              </a:ext>
            </a:extLst>
          </p:cNvPr>
          <p:cNvSpPr>
            <a:spLocks noGrp="1"/>
          </p:cNvSpPr>
          <p:nvPr>
            <p:ph idx="1"/>
          </p:nvPr>
        </p:nvSpPr>
        <p:spPr/>
        <p:txBody>
          <a:bodyPr/>
          <a:lstStyle/>
          <a:p>
            <a:r>
              <a:rPr lang="en-US" dirty="0"/>
              <a:t>Before we can plot anything at all, we have to get our data into R in a format it can use. </a:t>
            </a:r>
          </a:p>
          <a:p>
            <a:r>
              <a:rPr lang="en-US" dirty="0"/>
              <a:t>Cleaning and reading in your data is one of the least immediately satisfying pieces of an analysis.</a:t>
            </a:r>
          </a:p>
          <a:p>
            <a:r>
              <a:rPr lang="en-US" dirty="0"/>
              <a:t>This is the reason that many of the datasets for our reference book are provided in a preprepared form via the </a:t>
            </a:r>
            <a:r>
              <a:rPr lang="en-US" dirty="0" err="1">
                <a:solidFill>
                  <a:srgbClr val="562100"/>
                </a:solidFill>
                <a:latin typeface="Consolas" panose="020B0609020204030204" pitchFamily="49" charset="0"/>
                <a:cs typeface="Consolas" panose="020B0609020204030204" pitchFamily="49" charset="0"/>
              </a:rPr>
              <a:t>socviz</a:t>
            </a:r>
            <a:r>
              <a:rPr lang="en-US" dirty="0"/>
              <a:t> library rather than as data files you must manually read in: The </a:t>
            </a:r>
            <a:r>
              <a:rPr lang="en-US" dirty="0" err="1">
                <a:solidFill>
                  <a:srgbClr val="562100"/>
                </a:solidFill>
                <a:latin typeface="Consolas" panose="020B0609020204030204" pitchFamily="49" charset="0"/>
                <a:cs typeface="Consolas" panose="020B0609020204030204" pitchFamily="49" charset="0"/>
              </a:rPr>
              <a:t>socviz</a:t>
            </a:r>
            <a:r>
              <a:rPr lang="en-US" dirty="0"/>
              <a:t> library comes with a small RMarkdown template that follows the structure of this book.</a:t>
            </a:r>
          </a:p>
        </p:txBody>
      </p:sp>
      <p:sp>
        <p:nvSpPr>
          <p:cNvPr id="4" name="Slide Number Placeholder 3">
            <a:extLst>
              <a:ext uri="{FF2B5EF4-FFF2-40B4-BE49-F238E27FC236}">
                <a16:creationId xmlns:a16="http://schemas.microsoft.com/office/drawing/2014/main" id="{E5625372-7425-AB6A-3062-A7C6B4F183F9}"/>
              </a:ext>
            </a:extLst>
          </p:cNvPr>
          <p:cNvSpPr>
            <a:spLocks noGrp="1"/>
          </p:cNvSpPr>
          <p:nvPr>
            <p:ph type="sldNum" sz="quarter" idx="12"/>
          </p:nvPr>
        </p:nvSpPr>
        <p:spPr/>
        <p:txBody>
          <a:bodyPr/>
          <a:lstStyle/>
          <a:p>
            <a:pPr>
              <a:defRPr/>
            </a:pPr>
            <a:fld id="{5E4C3CE2-26D7-4A31-A6AF-35EF9ABDAEC5}" type="slidenum">
              <a:rPr lang="en-US" smtClean="0"/>
              <a:pPr>
                <a:defRPr/>
              </a:pPr>
              <a:t>26</a:t>
            </a:fld>
            <a:endParaRPr lang="en-US" dirty="0"/>
          </a:p>
        </p:txBody>
      </p:sp>
    </p:spTree>
    <p:extLst>
      <p:ext uri="{BB962C8B-B14F-4D97-AF65-F5344CB8AC3E}">
        <p14:creationId xmlns:p14="http://schemas.microsoft.com/office/powerpoint/2010/main" val="617191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D749-301A-94AF-2E90-B8805516AE70}"/>
              </a:ext>
            </a:extLst>
          </p:cNvPr>
          <p:cNvSpPr>
            <a:spLocks noGrp="1"/>
          </p:cNvSpPr>
          <p:nvPr>
            <p:ph type="title"/>
          </p:nvPr>
        </p:nvSpPr>
        <p:spPr/>
        <p:txBody>
          <a:bodyPr/>
          <a:lstStyle/>
          <a:p>
            <a:r>
              <a:rPr lang="en-US" dirty="0"/>
              <a:t>Get Data into R</a:t>
            </a:r>
          </a:p>
        </p:txBody>
      </p:sp>
      <p:sp>
        <p:nvSpPr>
          <p:cNvPr id="3" name="Content Placeholder 2">
            <a:extLst>
              <a:ext uri="{FF2B5EF4-FFF2-40B4-BE49-F238E27FC236}">
                <a16:creationId xmlns:a16="http://schemas.microsoft.com/office/drawing/2014/main" id="{FCB06F65-8C51-67A3-B119-9FA3256AFFB8}"/>
              </a:ext>
            </a:extLst>
          </p:cNvPr>
          <p:cNvSpPr>
            <a:spLocks noGrp="1"/>
          </p:cNvSpPr>
          <p:nvPr>
            <p:ph idx="1"/>
          </p:nvPr>
        </p:nvSpPr>
        <p:spPr>
          <a:xfrm>
            <a:off x="311700" y="1112973"/>
            <a:ext cx="8520600" cy="958896"/>
          </a:xfrm>
        </p:spPr>
        <p:txBody>
          <a:bodyPr/>
          <a:lstStyle/>
          <a:p>
            <a:r>
              <a:rPr lang="en-US" dirty="0"/>
              <a:t>Use the </a:t>
            </a:r>
            <a:r>
              <a:rPr lang="en-US" dirty="0" err="1">
                <a:solidFill>
                  <a:schemeClr val="accent5">
                    <a:lumMod val="75000"/>
                  </a:schemeClr>
                </a:solidFill>
                <a:latin typeface="Consolas" panose="020B0609020204030204" pitchFamily="49" charset="0"/>
                <a:cs typeface="Consolas" panose="020B0609020204030204" pitchFamily="49" charset="0"/>
              </a:rPr>
              <a:t>read_csv</a:t>
            </a:r>
            <a:r>
              <a:rPr lang="en-US" dirty="0">
                <a:solidFill>
                  <a:schemeClr val="accent5">
                    <a:lumMod val="75000"/>
                  </a:schemeClr>
                </a:solidFill>
                <a:latin typeface="Consolas" panose="020B0609020204030204" pitchFamily="49" charset="0"/>
                <a:cs typeface="Consolas" panose="020B0609020204030204" pitchFamily="49" charset="0"/>
              </a:rPr>
              <a:t>()</a:t>
            </a:r>
            <a:r>
              <a:rPr lang="en-US" dirty="0"/>
              <a:t> function to read in “comma-separated” data. </a:t>
            </a:r>
          </a:p>
          <a:p>
            <a:r>
              <a:rPr lang="en-US" dirty="0"/>
              <a:t>This function is in the </a:t>
            </a:r>
            <a:r>
              <a:rPr lang="en-US" dirty="0" err="1">
                <a:solidFill>
                  <a:srgbClr val="562100"/>
                </a:solidFill>
                <a:latin typeface="Consolas" panose="020B0609020204030204" pitchFamily="49" charset="0"/>
                <a:cs typeface="Consolas" panose="020B0609020204030204" pitchFamily="49" charset="0"/>
              </a:rPr>
              <a:t>readr</a:t>
            </a:r>
            <a:r>
              <a:rPr lang="en-US" dirty="0"/>
              <a:t> package, one of the pieces of the </a:t>
            </a:r>
            <a:r>
              <a:rPr lang="en-US" dirty="0" err="1">
                <a:solidFill>
                  <a:srgbClr val="562100"/>
                </a:solidFill>
                <a:latin typeface="Consolas" panose="020B0609020204030204" pitchFamily="49" charset="0"/>
                <a:cs typeface="Consolas" panose="020B0609020204030204" pitchFamily="49" charset="0"/>
              </a:rPr>
              <a:t>tidyverse</a:t>
            </a:r>
            <a:r>
              <a:rPr lang="en-US" dirty="0"/>
              <a:t>. </a:t>
            </a:r>
          </a:p>
        </p:txBody>
      </p:sp>
      <p:sp>
        <p:nvSpPr>
          <p:cNvPr id="4" name="Slide Number Placeholder 3">
            <a:extLst>
              <a:ext uri="{FF2B5EF4-FFF2-40B4-BE49-F238E27FC236}">
                <a16:creationId xmlns:a16="http://schemas.microsoft.com/office/drawing/2014/main" id="{70725827-7FF3-4876-DD52-9CDE5C96E79C}"/>
              </a:ext>
            </a:extLst>
          </p:cNvPr>
          <p:cNvSpPr>
            <a:spLocks noGrp="1"/>
          </p:cNvSpPr>
          <p:nvPr>
            <p:ph type="sldNum" sz="quarter" idx="12"/>
          </p:nvPr>
        </p:nvSpPr>
        <p:spPr/>
        <p:txBody>
          <a:bodyPr/>
          <a:lstStyle/>
          <a:p>
            <a:pPr>
              <a:defRPr/>
            </a:pPr>
            <a:fld id="{5E4C3CE2-26D7-4A31-A6AF-35EF9ABDAEC5}" type="slidenum">
              <a:rPr lang="en-US" smtClean="0"/>
              <a:pPr>
                <a:defRPr/>
              </a:pPr>
              <a:t>27</a:t>
            </a:fld>
            <a:endParaRPr lang="en-US"/>
          </a:p>
        </p:txBody>
      </p:sp>
      <p:sp>
        <p:nvSpPr>
          <p:cNvPr id="6" name="TextBox 5">
            <a:extLst>
              <a:ext uri="{FF2B5EF4-FFF2-40B4-BE49-F238E27FC236}">
                <a16:creationId xmlns:a16="http://schemas.microsoft.com/office/drawing/2014/main" id="{1E742F3F-093B-6536-CB19-43027848E0C7}"/>
              </a:ext>
            </a:extLst>
          </p:cNvPr>
          <p:cNvSpPr txBox="1"/>
          <p:nvPr/>
        </p:nvSpPr>
        <p:spPr>
          <a:xfrm>
            <a:off x="311701" y="3195269"/>
            <a:ext cx="8520599" cy="646331"/>
          </a:xfrm>
          <a:prstGeom prst="rect">
            <a:avLst/>
          </a:prstGeom>
          <a:noFill/>
        </p:spPr>
        <p:txBody>
          <a:bodyPr wrap="square">
            <a:spAutoFit/>
          </a:bodyPr>
          <a:lstStyle/>
          <a:p>
            <a:r>
              <a:rPr lang="en-US" sz="1800" b="1" dirty="0">
                <a:solidFill>
                  <a:schemeClr val="accent5">
                    <a:lumMod val="75000"/>
                  </a:schemeClr>
                </a:solidFill>
              </a:rPr>
              <a:t>Example: </a:t>
            </a:r>
            <a:r>
              <a:rPr lang="en-US" sz="1800" dirty="0"/>
              <a:t>We can tell </a:t>
            </a:r>
            <a:r>
              <a:rPr lang="en-US" sz="1800" dirty="0" err="1">
                <a:solidFill>
                  <a:schemeClr val="accent5">
                    <a:lumMod val="75000"/>
                  </a:schemeClr>
                </a:solidFill>
                <a:latin typeface="Consolas" panose="020B0609020204030204" pitchFamily="49" charset="0"/>
                <a:cs typeface="Consolas" panose="020B0609020204030204" pitchFamily="49" charset="0"/>
              </a:rPr>
              <a:t>read_csv</a:t>
            </a:r>
            <a:r>
              <a:rPr lang="en-US" sz="1800" dirty="0">
                <a:solidFill>
                  <a:schemeClr val="accent5">
                    <a:lumMod val="75000"/>
                  </a:schemeClr>
                </a:solidFill>
                <a:latin typeface="Consolas" panose="020B0609020204030204" pitchFamily="49" charset="0"/>
                <a:cs typeface="Consolas" panose="020B0609020204030204" pitchFamily="49" charset="0"/>
              </a:rPr>
              <a:t>() </a:t>
            </a:r>
            <a:r>
              <a:rPr lang="en-US" sz="1800" dirty="0"/>
              <a:t>to fetch data for us from an URL and put it in an object named </a:t>
            </a:r>
            <a:r>
              <a:rPr lang="en-US" sz="1800" dirty="0">
                <a:latin typeface="Consolas" panose="020B0609020204030204" pitchFamily="49" charset="0"/>
                <a:cs typeface="Consolas" panose="020B0609020204030204" pitchFamily="49" charset="0"/>
              </a:rPr>
              <a:t>organs:</a:t>
            </a:r>
            <a:endParaRPr lang="en-US" sz="1800" dirty="0"/>
          </a:p>
        </p:txBody>
      </p:sp>
      <p:pic>
        <p:nvPicPr>
          <p:cNvPr id="7" name="Picture 6">
            <a:extLst>
              <a:ext uri="{FF2B5EF4-FFF2-40B4-BE49-F238E27FC236}">
                <a16:creationId xmlns:a16="http://schemas.microsoft.com/office/drawing/2014/main" id="{4B8B2F20-30CE-692A-C176-C9D377FB78BB}"/>
              </a:ext>
            </a:extLst>
          </p:cNvPr>
          <p:cNvPicPr>
            <a:picLocks noChangeAspect="1"/>
          </p:cNvPicPr>
          <p:nvPr/>
        </p:nvPicPr>
        <p:blipFill>
          <a:blip r:embed="rId3"/>
          <a:stretch>
            <a:fillRect/>
          </a:stretch>
        </p:blipFill>
        <p:spPr>
          <a:xfrm>
            <a:off x="1399411" y="3923220"/>
            <a:ext cx="6345177" cy="1083056"/>
          </a:xfrm>
          <a:prstGeom prst="rect">
            <a:avLst/>
          </a:prstGeom>
        </p:spPr>
      </p:pic>
      <p:sp>
        <p:nvSpPr>
          <p:cNvPr id="8" name="TextBox 7">
            <a:extLst>
              <a:ext uri="{FF2B5EF4-FFF2-40B4-BE49-F238E27FC236}">
                <a16:creationId xmlns:a16="http://schemas.microsoft.com/office/drawing/2014/main" id="{FD6F03EF-4513-8B5F-C691-854E35B01C1C}"/>
              </a:ext>
            </a:extLst>
          </p:cNvPr>
          <p:cNvSpPr txBox="1"/>
          <p:nvPr/>
        </p:nvSpPr>
        <p:spPr>
          <a:xfrm>
            <a:off x="311699" y="2275729"/>
            <a:ext cx="8520599" cy="523220"/>
          </a:xfrm>
          <a:prstGeom prst="rect">
            <a:avLst/>
          </a:prstGeom>
          <a:noFill/>
        </p:spPr>
        <p:txBody>
          <a:bodyPr wrap="square">
            <a:spAutoFit/>
          </a:bodyPr>
          <a:lstStyle/>
          <a:p>
            <a:r>
              <a:rPr lang="en-US" dirty="0">
                <a:solidFill>
                  <a:schemeClr val="accent1">
                    <a:lumMod val="50000"/>
                  </a:schemeClr>
                </a:solidFill>
              </a:rPr>
              <a:t>Note: The "</a:t>
            </a:r>
            <a:r>
              <a:rPr lang="en-US" dirty="0" err="1">
                <a:solidFill>
                  <a:schemeClr val="accent1">
                    <a:lumMod val="50000"/>
                  </a:schemeClr>
                </a:solidFill>
              </a:rPr>
              <a:t>tidyverse</a:t>
            </a:r>
            <a:r>
              <a:rPr lang="en-US" dirty="0">
                <a:solidFill>
                  <a:schemeClr val="accent1">
                    <a:lumMod val="50000"/>
                  </a:schemeClr>
                </a:solidFill>
              </a:rPr>
              <a:t>" collects some of the most versatile R packages: ggplot2, </a:t>
            </a:r>
            <a:r>
              <a:rPr lang="en-US" dirty="0" err="1">
                <a:solidFill>
                  <a:schemeClr val="accent1">
                    <a:lumMod val="50000"/>
                  </a:schemeClr>
                </a:solidFill>
              </a:rPr>
              <a:t>dplyr</a:t>
            </a:r>
            <a:r>
              <a:rPr lang="en-US" dirty="0">
                <a:solidFill>
                  <a:schemeClr val="accent1">
                    <a:lumMod val="50000"/>
                  </a:schemeClr>
                </a:solidFill>
              </a:rPr>
              <a:t>, </a:t>
            </a:r>
            <a:r>
              <a:rPr lang="en-US" dirty="0" err="1">
                <a:solidFill>
                  <a:schemeClr val="accent1">
                    <a:lumMod val="50000"/>
                  </a:schemeClr>
                </a:solidFill>
              </a:rPr>
              <a:t>tidyr</a:t>
            </a:r>
            <a:r>
              <a:rPr lang="en-US" dirty="0">
                <a:solidFill>
                  <a:schemeClr val="accent1">
                    <a:lumMod val="50000"/>
                  </a:schemeClr>
                </a:solidFill>
              </a:rPr>
              <a:t>, </a:t>
            </a:r>
            <a:r>
              <a:rPr lang="en-US" dirty="0" err="1">
                <a:solidFill>
                  <a:schemeClr val="accent1">
                    <a:lumMod val="50000"/>
                  </a:schemeClr>
                </a:solidFill>
              </a:rPr>
              <a:t>readr</a:t>
            </a:r>
            <a:r>
              <a:rPr lang="en-US" dirty="0">
                <a:solidFill>
                  <a:schemeClr val="accent1">
                    <a:lumMod val="50000"/>
                  </a:schemeClr>
                </a:solidFill>
              </a:rPr>
              <a:t>, </a:t>
            </a:r>
            <a:r>
              <a:rPr lang="en-US" dirty="0" err="1">
                <a:solidFill>
                  <a:schemeClr val="accent1">
                    <a:lumMod val="50000"/>
                  </a:schemeClr>
                </a:solidFill>
              </a:rPr>
              <a:t>purrr</a:t>
            </a:r>
            <a:r>
              <a:rPr lang="en-US" dirty="0">
                <a:solidFill>
                  <a:schemeClr val="accent1">
                    <a:lumMod val="50000"/>
                  </a:schemeClr>
                </a:solidFill>
              </a:rPr>
              <a:t>, and </a:t>
            </a:r>
            <a:r>
              <a:rPr lang="en-US" dirty="0" err="1">
                <a:solidFill>
                  <a:schemeClr val="accent1">
                    <a:lumMod val="50000"/>
                  </a:schemeClr>
                </a:solidFill>
              </a:rPr>
              <a:t>tibble</a:t>
            </a:r>
            <a:r>
              <a:rPr lang="en-US" dirty="0">
                <a:solidFill>
                  <a:schemeClr val="accent1">
                    <a:lumMod val="50000"/>
                  </a:schemeClr>
                </a:solidFill>
              </a:rPr>
              <a:t>. The packages work in harmony to clean, process, model, and visualize data.</a:t>
            </a:r>
          </a:p>
        </p:txBody>
      </p:sp>
    </p:spTree>
    <p:extLst>
      <p:ext uri="{BB962C8B-B14F-4D97-AF65-F5344CB8AC3E}">
        <p14:creationId xmlns:p14="http://schemas.microsoft.com/office/powerpoint/2010/main" val="18278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F9DF-EAEE-498C-B4D3-107C34A971F7}"/>
              </a:ext>
            </a:extLst>
          </p:cNvPr>
          <p:cNvSpPr>
            <a:spLocks noGrp="1"/>
          </p:cNvSpPr>
          <p:nvPr>
            <p:ph type="title"/>
          </p:nvPr>
        </p:nvSpPr>
        <p:spPr/>
        <p:txBody>
          <a:bodyPr/>
          <a:lstStyle/>
          <a:p>
            <a:r>
              <a:rPr lang="en-US" dirty="0"/>
              <a:t>Make Your First Figure </a:t>
            </a:r>
          </a:p>
        </p:txBody>
      </p:sp>
      <p:sp>
        <p:nvSpPr>
          <p:cNvPr id="3" name="Content Placeholder 2">
            <a:extLst>
              <a:ext uri="{FF2B5EF4-FFF2-40B4-BE49-F238E27FC236}">
                <a16:creationId xmlns:a16="http://schemas.microsoft.com/office/drawing/2014/main" id="{45C0F83B-E2FA-C260-D5D7-7E7E7E220C05}"/>
              </a:ext>
            </a:extLst>
          </p:cNvPr>
          <p:cNvSpPr>
            <a:spLocks noGrp="1"/>
          </p:cNvSpPr>
          <p:nvPr>
            <p:ph idx="1"/>
          </p:nvPr>
        </p:nvSpPr>
        <p:spPr>
          <a:xfrm>
            <a:off x="311700" y="1112973"/>
            <a:ext cx="8520600" cy="1282986"/>
          </a:xfrm>
        </p:spPr>
        <p:txBody>
          <a:bodyPr/>
          <a:lstStyle/>
          <a:p>
            <a:r>
              <a:rPr lang="en-US" dirty="0"/>
              <a:t>Since the goal of this course is not to teach you all about R but just how to produce good graphics, we can postpone a lot of details until later. </a:t>
            </a:r>
          </a:p>
          <a:p>
            <a:r>
              <a:rPr lang="en-US" dirty="0"/>
              <a:t>We will start by using a function to make a named object and plot the result.</a:t>
            </a:r>
          </a:p>
        </p:txBody>
      </p:sp>
      <p:sp>
        <p:nvSpPr>
          <p:cNvPr id="4" name="Slide Number Placeholder 3">
            <a:extLst>
              <a:ext uri="{FF2B5EF4-FFF2-40B4-BE49-F238E27FC236}">
                <a16:creationId xmlns:a16="http://schemas.microsoft.com/office/drawing/2014/main" id="{3AE13115-28F9-6772-5ADE-9DF56A7F74E5}"/>
              </a:ext>
            </a:extLst>
          </p:cNvPr>
          <p:cNvSpPr>
            <a:spLocks noGrp="1"/>
          </p:cNvSpPr>
          <p:nvPr>
            <p:ph type="sldNum" sz="quarter" idx="12"/>
          </p:nvPr>
        </p:nvSpPr>
        <p:spPr/>
        <p:txBody>
          <a:bodyPr/>
          <a:lstStyle/>
          <a:p>
            <a:pPr>
              <a:defRPr/>
            </a:pPr>
            <a:fld id="{5E4C3CE2-26D7-4A31-A6AF-35EF9ABDAEC5}" type="slidenum">
              <a:rPr lang="en-US" smtClean="0"/>
              <a:pPr>
                <a:defRPr/>
              </a:pPr>
              <a:t>28</a:t>
            </a:fld>
            <a:endParaRPr lang="en-US"/>
          </a:p>
        </p:txBody>
      </p:sp>
      <p:sp>
        <p:nvSpPr>
          <p:cNvPr id="6" name="TextBox 5">
            <a:extLst>
              <a:ext uri="{FF2B5EF4-FFF2-40B4-BE49-F238E27FC236}">
                <a16:creationId xmlns:a16="http://schemas.microsoft.com/office/drawing/2014/main" id="{CDFDCBF2-06ED-CEB7-6ED2-C246DC838AA3}"/>
              </a:ext>
            </a:extLst>
          </p:cNvPr>
          <p:cNvSpPr txBox="1"/>
          <p:nvPr/>
        </p:nvSpPr>
        <p:spPr>
          <a:xfrm>
            <a:off x="311700" y="2395959"/>
            <a:ext cx="2605120" cy="646331"/>
          </a:xfrm>
          <a:prstGeom prst="rect">
            <a:avLst/>
          </a:prstGeom>
          <a:noFill/>
        </p:spPr>
        <p:txBody>
          <a:bodyPr wrap="square">
            <a:spAutoFit/>
          </a:bodyPr>
          <a:lstStyle/>
          <a:p>
            <a:pPr marL="342900" indent="-342900">
              <a:buFont typeface="+mj-lt"/>
              <a:buAutoNum type="arabicPeriod"/>
            </a:pPr>
            <a:r>
              <a:rPr lang="en-US" sz="1200" dirty="0"/>
              <a:t>Use the </a:t>
            </a:r>
            <a:r>
              <a:rPr lang="en-US" sz="1200" dirty="0" err="1"/>
              <a:t>gapminder</a:t>
            </a:r>
            <a:r>
              <a:rPr lang="en-US" sz="1200" dirty="0"/>
              <a:t> dataset.</a:t>
            </a:r>
          </a:p>
          <a:p>
            <a:pPr marL="342900" indent="-342900">
              <a:buFont typeface="+mj-lt"/>
              <a:buAutoNum type="arabicPeriod"/>
            </a:pPr>
            <a:r>
              <a:rPr lang="en-US" sz="1200" dirty="0"/>
              <a:t>Load the data and take a look.</a:t>
            </a:r>
          </a:p>
          <a:p>
            <a:pPr marL="342900" indent="-342900">
              <a:buFont typeface="+mj-lt"/>
              <a:buAutoNum type="arabicPeriod"/>
            </a:pPr>
            <a:r>
              <a:rPr lang="en-US" sz="1200" dirty="0"/>
              <a:t>Make a scatterplot</a:t>
            </a:r>
          </a:p>
        </p:txBody>
      </p:sp>
      <p:sp>
        <p:nvSpPr>
          <p:cNvPr id="8" name="TextBox 7">
            <a:extLst>
              <a:ext uri="{FF2B5EF4-FFF2-40B4-BE49-F238E27FC236}">
                <a16:creationId xmlns:a16="http://schemas.microsoft.com/office/drawing/2014/main" id="{1737D82E-8B36-97F9-1B4C-98908113EA5F}"/>
              </a:ext>
            </a:extLst>
          </p:cNvPr>
          <p:cNvSpPr txBox="1"/>
          <p:nvPr/>
        </p:nvSpPr>
        <p:spPr>
          <a:xfrm>
            <a:off x="311700" y="3272131"/>
            <a:ext cx="6251146" cy="1384995"/>
          </a:xfrm>
          <a:prstGeom prst="rect">
            <a:avLst/>
          </a:prstGeom>
          <a:noFill/>
        </p:spPr>
        <p:txBody>
          <a:bodyPr wrap="square">
            <a:spAutoFit/>
          </a:bodyPr>
          <a:lstStyle/>
          <a:p>
            <a:r>
              <a:rPr lang="en-US" sz="1200" dirty="0">
                <a:solidFill>
                  <a:srgbClr val="0432FF"/>
                </a:solidFill>
                <a:latin typeface="Consolas" panose="020B0609020204030204" pitchFamily="49" charset="0"/>
                <a:cs typeface="Consolas" panose="020B0609020204030204" pitchFamily="49" charset="0"/>
              </a:rPr>
              <a:t>library</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gapminder</a:t>
            </a:r>
            <a:r>
              <a:rPr lang="en-US" sz="1200" dirty="0">
                <a:latin typeface="Consolas" panose="020B0609020204030204" pitchFamily="49" charset="0"/>
                <a:cs typeface="Consolas" panose="020B0609020204030204" pitchFamily="49" charset="0"/>
              </a:rPr>
              <a:t>)</a:t>
            </a:r>
          </a:p>
          <a:p>
            <a:r>
              <a:rPr lang="en-US" sz="1200" dirty="0">
                <a:solidFill>
                  <a:srgbClr val="00B050"/>
                </a:solidFill>
                <a:latin typeface="Consolas" panose="020B0609020204030204" pitchFamily="49" charset="0"/>
                <a:cs typeface="Consolas" panose="020B0609020204030204" pitchFamily="49" charset="0"/>
              </a:rPr>
              <a:t># Examine </a:t>
            </a:r>
            <a:r>
              <a:rPr lang="en-US" sz="1200" dirty="0" err="1">
                <a:solidFill>
                  <a:srgbClr val="00B050"/>
                </a:solidFill>
                <a:latin typeface="Consolas" panose="020B0609020204030204" pitchFamily="49" charset="0"/>
                <a:cs typeface="Consolas" panose="020B0609020204030204" pitchFamily="49" charset="0"/>
              </a:rPr>
              <a:t>gapminder</a:t>
            </a:r>
            <a:r>
              <a:rPr lang="en-US" sz="1200" dirty="0">
                <a:solidFill>
                  <a:srgbClr val="00B050"/>
                </a:solidFill>
                <a:latin typeface="Consolas" panose="020B0609020204030204" pitchFamily="49" charset="0"/>
                <a:cs typeface="Consolas" panose="020B0609020204030204" pitchFamily="49" charset="0"/>
              </a:rPr>
              <a:t> data set</a:t>
            </a:r>
          </a:p>
          <a:p>
            <a:r>
              <a:rPr lang="en-US" sz="1200" dirty="0" err="1">
                <a:latin typeface="Consolas" panose="020B0609020204030204" pitchFamily="49" charset="0"/>
                <a:cs typeface="Consolas" panose="020B0609020204030204" pitchFamily="49" charset="0"/>
              </a:rPr>
              <a:t>gapminder</a:t>
            </a:r>
            <a:endParaRPr lang="en-US" sz="1200" dirty="0">
              <a:latin typeface="Consolas" panose="020B0609020204030204" pitchFamily="49" charset="0"/>
              <a:cs typeface="Consolas" panose="020B0609020204030204" pitchFamily="49" charset="0"/>
            </a:endParaRPr>
          </a:p>
          <a:p>
            <a:endParaRPr lang="en-US" sz="1200" dirty="0">
              <a:latin typeface="Consolas" panose="020B0609020204030204" pitchFamily="49" charset="0"/>
              <a:cs typeface="Consolas" panose="020B0609020204030204" pitchFamily="49" charset="0"/>
            </a:endParaRPr>
          </a:p>
          <a:p>
            <a:r>
              <a:rPr lang="en-US" sz="1200" dirty="0">
                <a:solidFill>
                  <a:srgbClr val="00B050"/>
                </a:solidFill>
                <a:latin typeface="Consolas" panose="020B0609020204030204" pitchFamily="49" charset="0"/>
                <a:cs typeface="Consolas" panose="020B0609020204030204" pitchFamily="49" charset="0"/>
              </a:rPr>
              <a:t># Make a Scatterplot</a:t>
            </a:r>
          </a:p>
          <a:p>
            <a:r>
              <a:rPr lang="en-US" sz="1200" dirty="0">
                <a:latin typeface="Consolas" panose="020B0609020204030204" pitchFamily="49" charset="0"/>
                <a:cs typeface="Consolas" panose="020B0609020204030204" pitchFamily="49" charset="0"/>
              </a:rPr>
              <a:t>p &lt;- </a:t>
            </a:r>
            <a:r>
              <a:rPr lang="en-US" sz="1200" dirty="0" err="1">
                <a:latin typeface="Consolas" panose="020B0609020204030204" pitchFamily="49" charset="0"/>
                <a:cs typeface="Consolas" panose="020B0609020204030204" pitchFamily="49" charset="0"/>
              </a:rPr>
              <a:t>ggplot</a:t>
            </a:r>
            <a:r>
              <a:rPr lang="en-US" sz="1200" dirty="0">
                <a:latin typeface="Consolas" panose="020B0609020204030204" pitchFamily="49" charset="0"/>
                <a:cs typeface="Consolas" panose="020B0609020204030204" pitchFamily="49" charset="0"/>
              </a:rPr>
              <a:t>(data = </a:t>
            </a:r>
            <a:r>
              <a:rPr lang="en-US" sz="1200" dirty="0" err="1">
                <a:latin typeface="Consolas" panose="020B0609020204030204" pitchFamily="49" charset="0"/>
                <a:cs typeface="Consolas" panose="020B0609020204030204" pitchFamily="49" charset="0"/>
              </a:rPr>
              <a:t>gapminder</a:t>
            </a:r>
            <a:r>
              <a:rPr lang="en-US" sz="1200" dirty="0">
                <a:latin typeface="Consolas" panose="020B0609020204030204" pitchFamily="49" charset="0"/>
                <a:cs typeface="Consolas" panose="020B0609020204030204" pitchFamily="49" charset="0"/>
              </a:rPr>
              <a:t>, mapping = </a:t>
            </a:r>
            <a:r>
              <a:rPr lang="en-US" sz="1200" dirty="0" err="1">
                <a:latin typeface="Consolas" panose="020B0609020204030204" pitchFamily="49" charset="0"/>
                <a:cs typeface="Consolas" panose="020B0609020204030204" pitchFamily="49" charset="0"/>
              </a:rPr>
              <a:t>aes</a:t>
            </a:r>
            <a:r>
              <a:rPr lang="en-US" sz="1200" dirty="0">
                <a:latin typeface="Consolas" panose="020B0609020204030204" pitchFamily="49" charset="0"/>
                <a:cs typeface="Consolas" panose="020B0609020204030204" pitchFamily="49" charset="0"/>
              </a:rPr>
              <a:t>(x = </a:t>
            </a:r>
            <a:r>
              <a:rPr lang="en-US" sz="1200" dirty="0" err="1">
                <a:latin typeface="Consolas" panose="020B0609020204030204" pitchFamily="49" charset="0"/>
                <a:cs typeface="Consolas" panose="020B0609020204030204" pitchFamily="49" charset="0"/>
              </a:rPr>
              <a:t>gdpPercap</a:t>
            </a:r>
            <a:r>
              <a:rPr lang="en-US" sz="1200" dirty="0">
                <a:latin typeface="Consolas" panose="020B0609020204030204" pitchFamily="49" charset="0"/>
                <a:cs typeface="Consolas" panose="020B0609020204030204" pitchFamily="49" charset="0"/>
              </a:rPr>
              <a:t>, y = </a:t>
            </a:r>
            <a:r>
              <a:rPr lang="en-US" sz="1200" dirty="0" err="1">
                <a:latin typeface="Consolas" panose="020B0609020204030204" pitchFamily="49" charset="0"/>
                <a:cs typeface="Consolas" panose="020B0609020204030204" pitchFamily="49" charset="0"/>
              </a:rPr>
              <a:t>lifeExp</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p + </a:t>
            </a:r>
            <a:r>
              <a:rPr lang="en-US" sz="1200" dirty="0" err="1">
                <a:latin typeface="Consolas" panose="020B0609020204030204" pitchFamily="49" charset="0"/>
                <a:cs typeface="Consolas" panose="020B0609020204030204" pitchFamily="49" charset="0"/>
              </a:rPr>
              <a:t>geom_point</a:t>
            </a:r>
            <a:r>
              <a:rPr lang="en-US" sz="1200" dirty="0">
                <a:latin typeface="Consolas" panose="020B0609020204030204" pitchFamily="49" charset="0"/>
                <a:cs typeface="Consolas" panose="020B0609020204030204" pitchFamily="49" charset="0"/>
              </a:rPr>
              <a:t>()</a:t>
            </a:r>
          </a:p>
        </p:txBody>
      </p:sp>
      <p:pic>
        <p:nvPicPr>
          <p:cNvPr id="9" name="Picture 8">
            <a:extLst>
              <a:ext uri="{FF2B5EF4-FFF2-40B4-BE49-F238E27FC236}">
                <a16:creationId xmlns:a16="http://schemas.microsoft.com/office/drawing/2014/main" id="{EF03936B-5040-83C3-0542-84D0F30268AD}"/>
              </a:ext>
            </a:extLst>
          </p:cNvPr>
          <p:cNvPicPr>
            <a:picLocks noChangeAspect="1"/>
          </p:cNvPicPr>
          <p:nvPr/>
        </p:nvPicPr>
        <p:blipFill>
          <a:blip r:embed="rId3"/>
          <a:stretch>
            <a:fillRect/>
          </a:stretch>
        </p:blipFill>
        <p:spPr>
          <a:xfrm>
            <a:off x="5711490" y="2383151"/>
            <a:ext cx="2760968" cy="1777960"/>
          </a:xfrm>
          <a:prstGeom prst="rect">
            <a:avLst/>
          </a:prstGeom>
        </p:spPr>
      </p:pic>
    </p:spTree>
    <p:extLst>
      <p:ext uri="{BB962C8B-B14F-4D97-AF65-F5344CB8AC3E}">
        <p14:creationId xmlns:p14="http://schemas.microsoft.com/office/powerpoint/2010/main" val="2179895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1106-E6D8-7162-9B75-B82137465D3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0705A98-E9EC-D9CA-E282-6F52D90A4512}"/>
              </a:ext>
            </a:extLst>
          </p:cNvPr>
          <p:cNvSpPr>
            <a:spLocks noGrp="1"/>
          </p:cNvSpPr>
          <p:nvPr>
            <p:ph idx="1"/>
          </p:nvPr>
        </p:nvSpPr>
        <p:spPr/>
        <p:txBody>
          <a:bodyPr/>
          <a:lstStyle/>
          <a:p>
            <a:r>
              <a:rPr lang="en-US" dirty="0"/>
              <a:t>Installing R and using R with RStudio</a:t>
            </a:r>
          </a:p>
          <a:p>
            <a:r>
              <a:rPr lang="en-US" dirty="0"/>
              <a:t>RMarkdown and creating a project in RStudio</a:t>
            </a:r>
          </a:p>
          <a:p>
            <a:r>
              <a:rPr lang="en-US" dirty="0"/>
              <a:t>Review some R commands and functions</a:t>
            </a:r>
          </a:p>
          <a:p>
            <a:r>
              <a:rPr lang="en-US" dirty="0"/>
              <a:t>Read data and make our first plot</a:t>
            </a:r>
          </a:p>
        </p:txBody>
      </p:sp>
      <p:sp>
        <p:nvSpPr>
          <p:cNvPr id="4" name="Slide Number Placeholder 3">
            <a:extLst>
              <a:ext uri="{FF2B5EF4-FFF2-40B4-BE49-F238E27FC236}">
                <a16:creationId xmlns:a16="http://schemas.microsoft.com/office/drawing/2014/main" id="{60911974-7782-10B5-D390-77E43B07468E}"/>
              </a:ext>
            </a:extLst>
          </p:cNvPr>
          <p:cNvSpPr>
            <a:spLocks noGrp="1"/>
          </p:cNvSpPr>
          <p:nvPr>
            <p:ph type="sldNum" sz="quarter" idx="12"/>
          </p:nvPr>
        </p:nvSpPr>
        <p:spPr/>
        <p:txBody>
          <a:bodyPr/>
          <a:lstStyle/>
          <a:p>
            <a:pPr>
              <a:defRPr/>
            </a:pPr>
            <a:fld id="{5E4C3CE2-26D7-4A31-A6AF-35EF9ABDAEC5}" type="slidenum">
              <a:rPr lang="en-US" smtClean="0"/>
              <a:pPr>
                <a:defRPr/>
              </a:pPr>
              <a:t>29</a:t>
            </a:fld>
            <a:endParaRPr lang="en-US" dirty="0"/>
          </a:p>
        </p:txBody>
      </p:sp>
    </p:spTree>
    <p:extLst>
      <p:ext uri="{BB962C8B-B14F-4D97-AF65-F5344CB8AC3E}">
        <p14:creationId xmlns:p14="http://schemas.microsoft.com/office/powerpoint/2010/main" val="3859307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0AF8-B42B-F536-4196-7AE1FE8ACFD3}"/>
              </a:ext>
            </a:extLst>
          </p:cNvPr>
          <p:cNvSpPr>
            <a:spLocks noGrp="1"/>
          </p:cNvSpPr>
          <p:nvPr>
            <p:ph type="title"/>
          </p:nvPr>
        </p:nvSpPr>
        <p:spPr/>
        <p:txBody>
          <a:bodyPr/>
          <a:lstStyle/>
          <a:p>
            <a:r>
              <a:rPr lang="en-US" dirty="0"/>
              <a:t>Chapter 2: Get Started</a:t>
            </a:r>
          </a:p>
        </p:txBody>
      </p:sp>
      <p:sp>
        <p:nvSpPr>
          <p:cNvPr id="3" name="Content Placeholder 2">
            <a:extLst>
              <a:ext uri="{FF2B5EF4-FFF2-40B4-BE49-F238E27FC236}">
                <a16:creationId xmlns:a16="http://schemas.microsoft.com/office/drawing/2014/main" id="{8A48DCBE-9D9E-C190-E3A1-F8CEC83D1980}"/>
              </a:ext>
            </a:extLst>
          </p:cNvPr>
          <p:cNvSpPr>
            <a:spLocks noGrp="1"/>
          </p:cNvSpPr>
          <p:nvPr>
            <p:ph idx="1"/>
          </p:nvPr>
        </p:nvSpPr>
        <p:spPr/>
        <p:txBody>
          <a:bodyPr/>
          <a:lstStyle/>
          <a:p>
            <a:r>
              <a:rPr lang="en-US" dirty="0"/>
              <a:t>Install R</a:t>
            </a:r>
          </a:p>
          <a:p>
            <a:r>
              <a:rPr lang="en-US" dirty="0"/>
              <a:t>Use R with RStudio</a:t>
            </a:r>
          </a:p>
          <a:p>
            <a:r>
              <a:rPr lang="en-US" dirty="0"/>
              <a:t>Using RMarkdown</a:t>
            </a:r>
          </a:p>
          <a:p>
            <a:r>
              <a:rPr lang="en-US" dirty="0"/>
              <a:t>Install R Packages and Load a Library</a:t>
            </a:r>
          </a:p>
          <a:p>
            <a:r>
              <a:rPr lang="en-US" dirty="0"/>
              <a:t>Review of R Commands and Functions</a:t>
            </a:r>
          </a:p>
          <a:p>
            <a:r>
              <a:rPr lang="en-US" dirty="0"/>
              <a:t>Get Data into R </a:t>
            </a:r>
          </a:p>
          <a:p>
            <a:r>
              <a:rPr lang="en-US" dirty="0"/>
              <a:t>Make Your First Figure </a:t>
            </a:r>
          </a:p>
          <a:p>
            <a:endParaRPr lang="en-US" dirty="0"/>
          </a:p>
        </p:txBody>
      </p:sp>
      <p:sp>
        <p:nvSpPr>
          <p:cNvPr id="4" name="Slide Number Placeholder 3">
            <a:extLst>
              <a:ext uri="{FF2B5EF4-FFF2-40B4-BE49-F238E27FC236}">
                <a16:creationId xmlns:a16="http://schemas.microsoft.com/office/drawing/2014/main" id="{7275245F-EF62-49AE-5163-90BAD31FCAA8}"/>
              </a:ext>
            </a:extLst>
          </p:cNvPr>
          <p:cNvSpPr>
            <a:spLocks noGrp="1"/>
          </p:cNvSpPr>
          <p:nvPr>
            <p:ph type="sldNum" sz="quarter" idx="12"/>
          </p:nvPr>
        </p:nvSpPr>
        <p:spPr/>
        <p:txBody>
          <a:bodyPr/>
          <a:lstStyle/>
          <a:p>
            <a:pPr>
              <a:defRPr/>
            </a:pPr>
            <a:fld id="{5E4C3CE2-26D7-4A31-A6AF-35EF9ABDAEC5}" type="slidenum">
              <a:rPr lang="en-US" smtClean="0"/>
              <a:pPr>
                <a:defRPr/>
              </a:pPr>
              <a:t>3</a:t>
            </a:fld>
            <a:endParaRPr lang="en-US" dirty="0"/>
          </a:p>
        </p:txBody>
      </p:sp>
    </p:spTree>
    <p:extLst>
      <p:ext uri="{BB962C8B-B14F-4D97-AF65-F5344CB8AC3E}">
        <p14:creationId xmlns:p14="http://schemas.microsoft.com/office/powerpoint/2010/main" val="395392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7236-2B25-4A09-FA31-8746125E9263}"/>
              </a:ext>
            </a:extLst>
          </p:cNvPr>
          <p:cNvSpPr>
            <a:spLocks noGrp="1"/>
          </p:cNvSpPr>
          <p:nvPr>
            <p:ph type="title"/>
          </p:nvPr>
        </p:nvSpPr>
        <p:spPr/>
        <p:txBody>
          <a:bodyPr/>
          <a:lstStyle/>
          <a:p>
            <a:r>
              <a:rPr lang="en-US" dirty="0"/>
              <a:t>Install R</a:t>
            </a:r>
          </a:p>
        </p:txBody>
      </p:sp>
      <p:sp>
        <p:nvSpPr>
          <p:cNvPr id="4" name="Slide Number Placeholder 3">
            <a:extLst>
              <a:ext uri="{FF2B5EF4-FFF2-40B4-BE49-F238E27FC236}">
                <a16:creationId xmlns:a16="http://schemas.microsoft.com/office/drawing/2014/main" id="{BD174BBD-63E5-08EB-104C-2CFB48BDA67F}"/>
              </a:ext>
            </a:extLst>
          </p:cNvPr>
          <p:cNvSpPr>
            <a:spLocks noGrp="1"/>
          </p:cNvSpPr>
          <p:nvPr>
            <p:ph type="sldNum" sz="quarter" idx="12"/>
          </p:nvPr>
        </p:nvSpPr>
        <p:spPr/>
        <p:txBody>
          <a:bodyPr/>
          <a:lstStyle/>
          <a:p>
            <a:pPr>
              <a:defRPr/>
            </a:pPr>
            <a:fld id="{5E4C3CE2-26D7-4A31-A6AF-35EF9ABDAEC5}" type="slidenum">
              <a:rPr lang="en-US" smtClean="0"/>
              <a:pPr>
                <a:defRPr/>
              </a:pPr>
              <a:t>4</a:t>
            </a:fld>
            <a:endParaRPr lang="en-US" dirty="0"/>
          </a:p>
        </p:txBody>
      </p:sp>
      <p:sp>
        <p:nvSpPr>
          <p:cNvPr id="8" name="Content Placeholder 7">
            <a:extLst>
              <a:ext uri="{FF2B5EF4-FFF2-40B4-BE49-F238E27FC236}">
                <a16:creationId xmlns:a16="http://schemas.microsoft.com/office/drawing/2014/main" id="{48FED0A1-47E3-322C-5D8E-9C15FB4207FD}"/>
              </a:ext>
            </a:extLst>
          </p:cNvPr>
          <p:cNvSpPr>
            <a:spLocks noGrp="1"/>
          </p:cNvSpPr>
          <p:nvPr>
            <p:ph idx="1"/>
          </p:nvPr>
        </p:nvSpPr>
        <p:spPr>
          <a:xfrm>
            <a:off x="311700" y="1112973"/>
            <a:ext cx="7026649" cy="1352436"/>
          </a:xfrm>
        </p:spPr>
        <p:txBody>
          <a:bodyPr/>
          <a:lstStyle/>
          <a:p>
            <a:r>
              <a:rPr lang="en-US" dirty="0"/>
              <a:t>R and ggplot2 are the tools we will use. </a:t>
            </a:r>
          </a:p>
          <a:p>
            <a:r>
              <a:rPr lang="en-US" dirty="0"/>
              <a:t>The best way to learn them is to follow along and repeatedly write code as you go.</a:t>
            </a:r>
          </a:p>
        </p:txBody>
      </p:sp>
      <p:pic>
        <p:nvPicPr>
          <p:cNvPr id="9" name="Picture 8" descr="upload.wikimedia.org/wikipedia/commons/1/1b/R_l...">
            <a:extLst>
              <a:ext uri="{FF2B5EF4-FFF2-40B4-BE49-F238E27FC236}">
                <a16:creationId xmlns:a16="http://schemas.microsoft.com/office/drawing/2014/main" id="{D6756B05-24AA-739B-6114-680D6C9C9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854" y="1230907"/>
            <a:ext cx="640080" cy="4970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33wubrfki0l68.cloudfront.net/2c6239d311be6d037...">
            <a:extLst>
              <a:ext uri="{FF2B5EF4-FFF2-40B4-BE49-F238E27FC236}">
                <a16:creationId xmlns:a16="http://schemas.microsoft.com/office/drawing/2014/main" id="{E40E7216-13A9-3C89-10BA-01D0C9777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102" y="1112973"/>
            <a:ext cx="640080" cy="7419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7E2275-A063-E072-EDF1-2341F7C7E740}"/>
              </a:ext>
            </a:extLst>
          </p:cNvPr>
          <p:cNvSpPr txBox="1"/>
          <p:nvPr/>
        </p:nvSpPr>
        <p:spPr>
          <a:xfrm>
            <a:off x="567159" y="2592729"/>
            <a:ext cx="3486852" cy="1169551"/>
          </a:xfrm>
          <a:prstGeom prst="rect">
            <a:avLst/>
          </a:prstGeom>
          <a:noFill/>
        </p:spPr>
        <p:txBody>
          <a:bodyPr wrap="none" rtlCol="0">
            <a:spAutoFit/>
          </a:bodyPr>
          <a:lstStyle/>
          <a:p>
            <a:r>
              <a:rPr lang="en-US" dirty="0"/>
              <a:t>Install R:</a:t>
            </a:r>
          </a:p>
          <a:p>
            <a:r>
              <a:rPr lang="en-US" dirty="0"/>
              <a:t>1. Download the appropriate version of R:</a:t>
            </a:r>
          </a:p>
          <a:p>
            <a:r>
              <a:rPr lang="en-US" dirty="0">
                <a:hlinkClick r:id="rId4"/>
              </a:rPr>
              <a:t>https://www.r-project.org</a:t>
            </a:r>
            <a:r>
              <a:rPr lang="en-US" dirty="0"/>
              <a:t> </a:t>
            </a:r>
          </a:p>
          <a:p>
            <a:endParaRPr lang="en-US" dirty="0"/>
          </a:p>
          <a:p>
            <a:r>
              <a:rPr lang="en-US" dirty="0"/>
              <a:t>2. Install R</a:t>
            </a:r>
          </a:p>
        </p:txBody>
      </p:sp>
      <p:pic>
        <p:nvPicPr>
          <p:cNvPr id="12" name="Picture 11">
            <a:extLst>
              <a:ext uri="{FF2B5EF4-FFF2-40B4-BE49-F238E27FC236}">
                <a16:creationId xmlns:a16="http://schemas.microsoft.com/office/drawing/2014/main" id="{AA2C6AF3-44B5-DC8E-AB21-68021963380F}"/>
              </a:ext>
            </a:extLst>
          </p:cNvPr>
          <p:cNvPicPr>
            <a:picLocks noChangeAspect="1"/>
          </p:cNvPicPr>
          <p:nvPr/>
        </p:nvPicPr>
        <p:blipFill>
          <a:blip r:embed="rId5"/>
          <a:stretch>
            <a:fillRect/>
          </a:stretch>
        </p:blipFill>
        <p:spPr>
          <a:xfrm>
            <a:off x="3955560" y="2464701"/>
            <a:ext cx="5123473" cy="2334992"/>
          </a:xfrm>
          <a:prstGeom prst="rect">
            <a:avLst/>
          </a:prstGeom>
        </p:spPr>
      </p:pic>
    </p:spTree>
    <p:extLst>
      <p:ext uri="{BB962C8B-B14F-4D97-AF65-F5344CB8AC3E}">
        <p14:creationId xmlns:p14="http://schemas.microsoft.com/office/powerpoint/2010/main" val="311866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D562-3B7B-9580-C2D1-ADDD433D0F99}"/>
              </a:ext>
            </a:extLst>
          </p:cNvPr>
          <p:cNvSpPr>
            <a:spLocks noGrp="1"/>
          </p:cNvSpPr>
          <p:nvPr>
            <p:ph type="title"/>
          </p:nvPr>
        </p:nvSpPr>
        <p:spPr/>
        <p:txBody>
          <a:bodyPr/>
          <a:lstStyle/>
          <a:p>
            <a:r>
              <a:rPr lang="en-US" dirty="0"/>
              <a:t>Use R with RStudio</a:t>
            </a:r>
          </a:p>
        </p:txBody>
      </p:sp>
      <p:sp>
        <p:nvSpPr>
          <p:cNvPr id="3" name="Content Placeholder 2">
            <a:extLst>
              <a:ext uri="{FF2B5EF4-FFF2-40B4-BE49-F238E27FC236}">
                <a16:creationId xmlns:a16="http://schemas.microsoft.com/office/drawing/2014/main" id="{3F56AB84-C265-BDF5-64C7-9B8132B51A1A}"/>
              </a:ext>
            </a:extLst>
          </p:cNvPr>
          <p:cNvSpPr>
            <a:spLocks noGrp="1"/>
          </p:cNvSpPr>
          <p:nvPr>
            <p:ph idx="1"/>
          </p:nvPr>
        </p:nvSpPr>
        <p:spPr/>
        <p:txBody>
          <a:bodyPr/>
          <a:lstStyle/>
          <a:p>
            <a:r>
              <a:rPr lang="en-US" dirty="0"/>
              <a:t>R itself is a relatively small application with next to no user interface. Everything works through a command line or console. </a:t>
            </a:r>
          </a:p>
          <a:p>
            <a:r>
              <a:rPr lang="en-US" dirty="0"/>
              <a:t>At its most basic, you launch it from your Terminal application (on a Mac) or Command Prompt (on Windows) by typing R.</a:t>
            </a:r>
          </a:p>
          <a:p>
            <a:r>
              <a:rPr lang="en-US" dirty="0"/>
              <a:t>We can make life easier for ourselves by using RStudio. </a:t>
            </a:r>
          </a:p>
          <a:p>
            <a:r>
              <a:rPr lang="en-US" dirty="0"/>
              <a:t>RStudio is an “integrated development environment,” or IDE. </a:t>
            </a:r>
          </a:p>
          <a:p>
            <a:r>
              <a:rPr lang="en-US" dirty="0"/>
              <a:t>It is a separate application from R proper. </a:t>
            </a:r>
          </a:p>
        </p:txBody>
      </p:sp>
      <p:sp>
        <p:nvSpPr>
          <p:cNvPr id="4" name="Slide Number Placeholder 3">
            <a:extLst>
              <a:ext uri="{FF2B5EF4-FFF2-40B4-BE49-F238E27FC236}">
                <a16:creationId xmlns:a16="http://schemas.microsoft.com/office/drawing/2014/main" id="{4CBE2AB6-355D-1268-720D-525969899CF3}"/>
              </a:ext>
            </a:extLst>
          </p:cNvPr>
          <p:cNvSpPr>
            <a:spLocks noGrp="1"/>
          </p:cNvSpPr>
          <p:nvPr>
            <p:ph type="sldNum" sz="quarter" idx="12"/>
          </p:nvPr>
        </p:nvSpPr>
        <p:spPr/>
        <p:txBody>
          <a:bodyPr/>
          <a:lstStyle/>
          <a:p>
            <a:pPr>
              <a:defRPr/>
            </a:pPr>
            <a:fld id="{5E4C3CE2-26D7-4A31-A6AF-35EF9ABDAEC5}" type="slidenum">
              <a:rPr lang="en-US" smtClean="0"/>
              <a:pPr>
                <a:defRPr/>
              </a:pPr>
              <a:t>5</a:t>
            </a:fld>
            <a:endParaRPr lang="en-US" dirty="0"/>
          </a:p>
        </p:txBody>
      </p:sp>
      <p:pic>
        <p:nvPicPr>
          <p:cNvPr id="5" name="Picture 4">
            <a:extLst>
              <a:ext uri="{FF2B5EF4-FFF2-40B4-BE49-F238E27FC236}">
                <a16:creationId xmlns:a16="http://schemas.microsoft.com/office/drawing/2014/main" id="{B170930D-E873-5D1E-9AB3-B264E41070CC}"/>
              </a:ext>
            </a:extLst>
          </p:cNvPr>
          <p:cNvPicPr>
            <a:picLocks noChangeAspect="1"/>
          </p:cNvPicPr>
          <p:nvPr/>
        </p:nvPicPr>
        <p:blipFill>
          <a:blip r:embed="rId3"/>
          <a:stretch>
            <a:fillRect/>
          </a:stretch>
        </p:blipFill>
        <p:spPr>
          <a:xfrm>
            <a:off x="6440458" y="4026419"/>
            <a:ext cx="2032000" cy="825500"/>
          </a:xfrm>
          <a:prstGeom prst="rect">
            <a:avLst/>
          </a:prstGeom>
        </p:spPr>
      </p:pic>
    </p:spTree>
    <p:extLst>
      <p:ext uri="{BB962C8B-B14F-4D97-AF65-F5344CB8AC3E}">
        <p14:creationId xmlns:p14="http://schemas.microsoft.com/office/powerpoint/2010/main" val="1177983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C2499E-CEC2-7DC2-D559-0C2AECD5810B}"/>
              </a:ext>
            </a:extLst>
          </p:cNvPr>
          <p:cNvPicPr>
            <a:picLocks noChangeAspect="1"/>
          </p:cNvPicPr>
          <p:nvPr/>
        </p:nvPicPr>
        <p:blipFill>
          <a:blip r:embed="rId2"/>
          <a:stretch>
            <a:fillRect/>
          </a:stretch>
        </p:blipFill>
        <p:spPr>
          <a:xfrm>
            <a:off x="4946100" y="1710748"/>
            <a:ext cx="3886200" cy="1722003"/>
          </a:xfrm>
          <a:prstGeom prst="rect">
            <a:avLst/>
          </a:prstGeom>
        </p:spPr>
      </p:pic>
      <p:sp>
        <p:nvSpPr>
          <p:cNvPr id="2" name="Title 1">
            <a:extLst>
              <a:ext uri="{FF2B5EF4-FFF2-40B4-BE49-F238E27FC236}">
                <a16:creationId xmlns:a16="http://schemas.microsoft.com/office/drawing/2014/main" id="{F6FCA64E-6FC0-C8D8-A877-77AD0E93A499}"/>
              </a:ext>
            </a:extLst>
          </p:cNvPr>
          <p:cNvSpPr>
            <a:spLocks noGrp="1"/>
          </p:cNvSpPr>
          <p:nvPr>
            <p:ph type="title"/>
          </p:nvPr>
        </p:nvSpPr>
        <p:spPr/>
        <p:txBody>
          <a:bodyPr/>
          <a:lstStyle/>
          <a:p>
            <a:r>
              <a:rPr lang="en-US" dirty="0"/>
              <a:t>Install RStudio</a:t>
            </a:r>
          </a:p>
        </p:txBody>
      </p:sp>
      <p:sp>
        <p:nvSpPr>
          <p:cNvPr id="3" name="Content Placeholder 2">
            <a:extLst>
              <a:ext uri="{FF2B5EF4-FFF2-40B4-BE49-F238E27FC236}">
                <a16:creationId xmlns:a16="http://schemas.microsoft.com/office/drawing/2014/main" id="{9EFCD5EB-B4D1-2346-1C12-478EBA11E2F5}"/>
              </a:ext>
            </a:extLst>
          </p:cNvPr>
          <p:cNvSpPr>
            <a:spLocks noGrp="1"/>
          </p:cNvSpPr>
          <p:nvPr>
            <p:ph idx="1"/>
          </p:nvPr>
        </p:nvSpPr>
        <p:spPr>
          <a:xfrm>
            <a:off x="311700" y="1112972"/>
            <a:ext cx="8520600" cy="1074643"/>
          </a:xfrm>
        </p:spPr>
        <p:txBody>
          <a:bodyPr/>
          <a:lstStyle/>
          <a:p>
            <a:pPr marL="114300" indent="0">
              <a:buNone/>
            </a:pPr>
            <a:r>
              <a:rPr lang="en-US" dirty="0"/>
              <a:t>Download the RStudio IDE: Choose Your Version</a:t>
            </a:r>
          </a:p>
          <a:p>
            <a:pPr marL="114300" indent="0">
              <a:buNone/>
            </a:pPr>
            <a:r>
              <a:rPr lang="en-US" sz="1600" dirty="0">
                <a:hlinkClick r:id="rId3"/>
              </a:rPr>
              <a:t>https://www.rstudio.com/products/rstudio/download/</a:t>
            </a:r>
            <a:endParaRPr lang="en-US" sz="1600" dirty="0"/>
          </a:p>
          <a:p>
            <a:pPr marL="114300" indent="0">
              <a:buNone/>
            </a:pPr>
            <a:endParaRPr lang="en-US" dirty="0"/>
          </a:p>
        </p:txBody>
      </p:sp>
      <p:sp>
        <p:nvSpPr>
          <p:cNvPr id="4" name="Slide Number Placeholder 3">
            <a:extLst>
              <a:ext uri="{FF2B5EF4-FFF2-40B4-BE49-F238E27FC236}">
                <a16:creationId xmlns:a16="http://schemas.microsoft.com/office/drawing/2014/main" id="{277D54AE-753C-7EDC-9F5B-F5279181C7F1}"/>
              </a:ext>
            </a:extLst>
          </p:cNvPr>
          <p:cNvSpPr>
            <a:spLocks noGrp="1"/>
          </p:cNvSpPr>
          <p:nvPr>
            <p:ph type="sldNum" sz="quarter" idx="12"/>
          </p:nvPr>
        </p:nvSpPr>
        <p:spPr/>
        <p:txBody>
          <a:bodyPr/>
          <a:lstStyle/>
          <a:p>
            <a:pPr>
              <a:defRPr/>
            </a:pPr>
            <a:fld id="{5E4C3CE2-26D7-4A31-A6AF-35EF9ABDAEC5}" type="slidenum">
              <a:rPr lang="en-US" smtClean="0"/>
              <a:pPr>
                <a:defRPr/>
              </a:pPr>
              <a:t>6</a:t>
            </a:fld>
            <a:endParaRPr lang="en-US" dirty="0"/>
          </a:p>
        </p:txBody>
      </p:sp>
      <p:sp>
        <p:nvSpPr>
          <p:cNvPr id="6" name="Rectangle 5">
            <a:extLst>
              <a:ext uri="{FF2B5EF4-FFF2-40B4-BE49-F238E27FC236}">
                <a16:creationId xmlns:a16="http://schemas.microsoft.com/office/drawing/2014/main" id="{2A83B10F-E57E-B774-8A9B-1814C28D5938}"/>
              </a:ext>
            </a:extLst>
          </p:cNvPr>
          <p:cNvSpPr/>
          <p:nvPr/>
        </p:nvSpPr>
        <p:spPr>
          <a:xfrm>
            <a:off x="5683171" y="1772445"/>
            <a:ext cx="810228" cy="14684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8F5952-61F5-153A-E0A1-484908ADDD73}"/>
              </a:ext>
            </a:extLst>
          </p:cNvPr>
          <p:cNvPicPr>
            <a:picLocks noChangeAspect="1"/>
          </p:cNvPicPr>
          <p:nvPr/>
        </p:nvPicPr>
        <p:blipFill>
          <a:blip r:embed="rId4"/>
          <a:stretch>
            <a:fillRect/>
          </a:stretch>
        </p:blipFill>
        <p:spPr>
          <a:xfrm>
            <a:off x="378063" y="2662177"/>
            <a:ext cx="5189360" cy="2158953"/>
          </a:xfrm>
          <a:prstGeom prst="rect">
            <a:avLst/>
          </a:prstGeom>
        </p:spPr>
      </p:pic>
    </p:spTree>
    <p:extLst>
      <p:ext uri="{BB962C8B-B14F-4D97-AF65-F5344CB8AC3E}">
        <p14:creationId xmlns:p14="http://schemas.microsoft.com/office/powerpoint/2010/main" val="65431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D562-3B7B-9580-C2D1-ADDD433D0F99}"/>
              </a:ext>
            </a:extLst>
          </p:cNvPr>
          <p:cNvSpPr>
            <a:spLocks noGrp="1"/>
          </p:cNvSpPr>
          <p:nvPr>
            <p:ph type="title"/>
          </p:nvPr>
        </p:nvSpPr>
        <p:spPr/>
        <p:txBody>
          <a:bodyPr/>
          <a:lstStyle/>
          <a:p>
            <a:r>
              <a:rPr lang="en-US" dirty="0"/>
              <a:t>Use R with RStudio</a:t>
            </a:r>
          </a:p>
        </p:txBody>
      </p:sp>
      <p:sp>
        <p:nvSpPr>
          <p:cNvPr id="3" name="Content Placeholder 2">
            <a:extLst>
              <a:ext uri="{FF2B5EF4-FFF2-40B4-BE49-F238E27FC236}">
                <a16:creationId xmlns:a16="http://schemas.microsoft.com/office/drawing/2014/main" id="{3F56AB84-C265-BDF5-64C7-9B8132B51A1A}"/>
              </a:ext>
            </a:extLst>
          </p:cNvPr>
          <p:cNvSpPr>
            <a:spLocks noGrp="1"/>
          </p:cNvSpPr>
          <p:nvPr>
            <p:ph idx="1"/>
          </p:nvPr>
        </p:nvSpPr>
        <p:spPr/>
        <p:txBody>
          <a:bodyPr/>
          <a:lstStyle/>
          <a:p>
            <a:r>
              <a:rPr lang="en-US" dirty="0"/>
              <a:t>When launched, it starts up an instance of R’s console inside of itself. </a:t>
            </a:r>
          </a:p>
          <a:p>
            <a:r>
              <a:rPr lang="en-US" dirty="0"/>
              <a:t>It also conveniently pulls together various other elements to help you get your work done. These include the document where you are writing your code, the output it produces, and R’s help system. </a:t>
            </a:r>
          </a:p>
          <a:p>
            <a:r>
              <a:rPr lang="en-US" dirty="0"/>
              <a:t>RStudio also knows about RMarkdown and understands a lot about the R language and the organization of your project. </a:t>
            </a:r>
          </a:p>
        </p:txBody>
      </p:sp>
      <p:sp>
        <p:nvSpPr>
          <p:cNvPr id="4" name="Slide Number Placeholder 3">
            <a:extLst>
              <a:ext uri="{FF2B5EF4-FFF2-40B4-BE49-F238E27FC236}">
                <a16:creationId xmlns:a16="http://schemas.microsoft.com/office/drawing/2014/main" id="{4CBE2AB6-355D-1268-720D-525969899CF3}"/>
              </a:ext>
            </a:extLst>
          </p:cNvPr>
          <p:cNvSpPr>
            <a:spLocks noGrp="1"/>
          </p:cNvSpPr>
          <p:nvPr>
            <p:ph type="sldNum" sz="quarter" idx="12"/>
          </p:nvPr>
        </p:nvSpPr>
        <p:spPr/>
        <p:txBody>
          <a:bodyPr/>
          <a:lstStyle/>
          <a:p>
            <a:pPr>
              <a:defRPr/>
            </a:pPr>
            <a:fld id="{5E4C3CE2-26D7-4A31-A6AF-35EF9ABDAEC5}" type="slidenum">
              <a:rPr lang="en-US" smtClean="0"/>
              <a:pPr>
                <a:defRPr/>
              </a:pPr>
              <a:t>7</a:t>
            </a:fld>
            <a:endParaRPr lang="en-US" dirty="0"/>
          </a:p>
        </p:txBody>
      </p:sp>
      <p:pic>
        <p:nvPicPr>
          <p:cNvPr id="5" name="Picture 4">
            <a:extLst>
              <a:ext uri="{FF2B5EF4-FFF2-40B4-BE49-F238E27FC236}">
                <a16:creationId xmlns:a16="http://schemas.microsoft.com/office/drawing/2014/main" id="{B170930D-E873-5D1E-9AB3-B264E41070CC}"/>
              </a:ext>
            </a:extLst>
          </p:cNvPr>
          <p:cNvPicPr>
            <a:picLocks noChangeAspect="1"/>
          </p:cNvPicPr>
          <p:nvPr/>
        </p:nvPicPr>
        <p:blipFill>
          <a:blip r:embed="rId2"/>
          <a:stretch>
            <a:fillRect/>
          </a:stretch>
        </p:blipFill>
        <p:spPr>
          <a:xfrm>
            <a:off x="6440458" y="3825050"/>
            <a:ext cx="2032000" cy="825500"/>
          </a:xfrm>
          <a:prstGeom prst="rect">
            <a:avLst/>
          </a:prstGeom>
        </p:spPr>
      </p:pic>
      <p:pic>
        <p:nvPicPr>
          <p:cNvPr id="6" name="Picture 5">
            <a:extLst>
              <a:ext uri="{FF2B5EF4-FFF2-40B4-BE49-F238E27FC236}">
                <a16:creationId xmlns:a16="http://schemas.microsoft.com/office/drawing/2014/main" id="{79832514-30EE-794C-9BE4-B151E1097DAA}"/>
              </a:ext>
            </a:extLst>
          </p:cNvPr>
          <p:cNvPicPr>
            <a:picLocks noChangeAspect="1"/>
          </p:cNvPicPr>
          <p:nvPr/>
        </p:nvPicPr>
        <p:blipFill>
          <a:blip r:embed="rId3"/>
          <a:stretch>
            <a:fillRect/>
          </a:stretch>
        </p:blipFill>
        <p:spPr>
          <a:xfrm>
            <a:off x="3772636" y="3730336"/>
            <a:ext cx="2667822" cy="1001673"/>
          </a:xfrm>
          <a:prstGeom prst="rect">
            <a:avLst/>
          </a:prstGeom>
        </p:spPr>
      </p:pic>
    </p:spTree>
    <p:extLst>
      <p:ext uri="{BB962C8B-B14F-4D97-AF65-F5344CB8AC3E}">
        <p14:creationId xmlns:p14="http://schemas.microsoft.com/office/powerpoint/2010/main" val="3582416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C73A-00D1-1337-9564-3C122F8A127D}"/>
              </a:ext>
            </a:extLst>
          </p:cNvPr>
          <p:cNvSpPr>
            <a:spLocks noGrp="1"/>
          </p:cNvSpPr>
          <p:nvPr>
            <p:ph type="title"/>
          </p:nvPr>
        </p:nvSpPr>
        <p:spPr/>
        <p:txBody>
          <a:bodyPr/>
          <a:lstStyle/>
          <a:p>
            <a:r>
              <a:rPr lang="en-US" dirty="0"/>
              <a:t>Use R with RStudio</a:t>
            </a:r>
          </a:p>
        </p:txBody>
      </p:sp>
      <p:sp>
        <p:nvSpPr>
          <p:cNvPr id="3" name="Content Placeholder 2">
            <a:extLst>
              <a:ext uri="{FF2B5EF4-FFF2-40B4-BE49-F238E27FC236}">
                <a16:creationId xmlns:a16="http://schemas.microsoft.com/office/drawing/2014/main" id="{69C68607-6DC7-B81A-19D7-2F35C254C2B2}"/>
              </a:ext>
            </a:extLst>
          </p:cNvPr>
          <p:cNvSpPr>
            <a:spLocks noGrp="1"/>
          </p:cNvSpPr>
          <p:nvPr>
            <p:ph idx="1"/>
          </p:nvPr>
        </p:nvSpPr>
        <p:spPr>
          <a:xfrm>
            <a:off x="311701" y="1112971"/>
            <a:ext cx="2315752" cy="1549205"/>
          </a:xfrm>
        </p:spPr>
        <p:txBody>
          <a:bodyPr/>
          <a:lstStyle/>
          <a:p>
            <a:pPr marL="114300" indent="0">
              <a:buNone/>
            </a:pPr>
            <a:r>
              <a:rPr lang="en-US" dirty="0"/>
              <a:t>When you launch RStudio, it should look much like figure 2.3:</a:t>
            </a:r>
          </a:p>
        </p:txBody>
      </p:sp>
      <p:sp>
        <p:nvSpPr>
          <p:cNvPr id="4" name="Slide Number Placeholder 3">
            <a:extLst>
              <a:ext uri="{FF2B5EF4-FFF2-40B4-BE49-F238E27FC236}">
                <a16:creationId xmlns:a16="http://schemas.microsoft.com/office/drawing/2014/main" id="{899B40FE-C940-A6DB-A7CC-F3302C7811AE}"/>
              </a:ext>
            </a:extLst>
          </p:cNvPr>
          <p:cNvSpPr>
            <a:spLocks noGrp="1"/>
          </p:cNvSpPr>
          <p:nvPr>
            <p:ph type="sldNum" sz="quarter" idx="12"/>
          </p:nvPr>
        </p:nvSpPr>
        <p:spPr/>
        <p:txBody>
          <a:bodyPr/>
          <a:lstStyle/>
          <a:p>
            <a:pPr>
              <a:defRPr/>
            </a:pPr>
            <a:fld id="{5E4C3CE2-26D7-4A31-A6AF-35EF9ABDAEC5}" type="slidenum">
              <a:rPr lang="en-US" smtClean="0"/>
              <a:pPr>
                <a:defRPr/>
              </a:pPr>
              <a:t>8</a:t>
            </a:fld>
            <a:endParaRPr lang="en-US" dirty="0"/>
          </a:p>
        </p:txBody>
      </p:sp>
      <p:pic>
        <p:nvPicPr>
          <p:cNvPr id="5" name="Picture 4">
            <a:extLst>
              <a:ext uri="{FF2B5EF4-FFF2-40B4-BE49-F238E27FC236}">
                <a16:creationId xmlns:a16="http://schemas.microsoft.com/office/drawing/2014/main" id="{D0E98929-AB53-C8B6-AB7E-9914DD45A952}"/>
              </a:ext>
            </a:extLst>
          </p:cNvPr>
          <p:cNvPicPr>
            <a:picLocks noChangeAspect="1"/>
          </p:cNvPicPr>
          <p:nvPr/>
        </p:nvPicPr>
        <p:blipFill>
          <a:blip r:embed="rId2"/>
          <a:stretch>
            <a:fillRect/>
          </a:stretch>
        </p:blipFill>
        <p:spPr>
          <a:xfrm>
            <a:off x="2708476" y="1051618"/>
            <a:ext cx="6407685" cy="4074208"/>
          </a:xfrm>
          <a:prstGeom prst="rect">
            <a:avLst/>
          </a:prstGeom>
        </p:spPr>
      </p:pic>
    </p:spTree>
    <p:extLst>
      <p:ext uri="{BB962C8B-B14F-4D97-AF65-F5344CB8AC3E}">
        <p14:creationId xmlns:p14="http://schemas.microsoft.com/office/powerpoint/2010/main" val="2896589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9EF5-1697-077C-19CC-2B6D31E169E7}"/>
              </a:ext>
            </a:extLst>
          </p:cNvPr>
          <p:cNvSpPr>
            <a:spLocks noGrp="1"/>
          </p:cNvSpPr>
          <p:nvPr>
            <p:ph type="title"/>
          </p:nvPr>
        </p:nvSpPr>
        <p:spPr/>
        <p:txBody>
          <a:bodyPr/>
          <a:lstStyle/>
          <a:p>
            <a:r>
              <a:rPr lang="en-US" dirty="0"/>
              <a:t>Using RMarkdown</a:t>
            </a:r>
          </a:p>
        </p:txBody>
      </p:sp>
      <p:sp>
        <p:nvSpPr>
          <p:cNvPr id="3" name="Content Placeholder 2">
            <a:extLst>
              <a:ext uri="{FF2B5EF4-FFF2-40B4-BE49-F238E27FC236}">
                <a16:creationId xmlns:a16="http://schemas.microsoft.com/office/drawing/2014/main" id="{D5FC9C43-5EC5-3B20-F013-EC75D9C4EDA9}"/>
              </a:ext>
            </a:extLst>
          </p:cNvPr>
          <p:cNvSpPr>
            <a:spLocks noGrp="1"/>
          </p:cNvSpPr>
          <p:nvPr>
            <p:ph idx="1"/>
          </p:nvPr>
        </p:nvSpPr>
        <p:spPr>
          <a:xfrm>
            <a:off x="122841" y="1112973"/>
            <a:ext cx="3395863" cy="3436356"/>
          </a:xfrm>
        </p:spPr>
        <p:txBody>
          <a:bodyPr/>
          <a:lstStyle/>
          <a:p>
            <a:r>
              <a:rPr lang="en-US" dirty="0"/>
              <a:t>R Markdown is a file format for making dynamic documents with R. </a:t>
            </a:r>
          </a:p>
          <a:p>
            <a:r>
              <a:rPr lang="en-US" dirty="0"/>
              <a:t>An R Markdown document is written in markdown (an easy-to-write plain text format) and contains chunks of embedded R code as the following:</a:t>
            </a:r>
          </a:p>
        </p:txBody>
      </p:sp>
      <p:sp>
        <p:nvSpPr>
          <p:cNvPr id="4" name="Slide Number Placeholder 3">
            <a:extLst>
              <a:ext uri="{FF2B5EF4-FFF2-40B4-BE49-F238E27FC236}">
                <a16:creationId xmlns:a16="http://schemas.microsoft.com/office/drawing/2014/main" id="{BF9F5EE0-1CB5-F8EE-8ABB-3E20FC56B80C}"/>
              </a:ext>
            </a:extLst>
          </p:cNvPr>
          <p:cNvSpPr>
            <a:spLocks noGrp="1"/>
          </p:cNvSpPr>
          <p:nvPr>
            <p:ph type="sldNum" sz="quarter" idx="12"/>
          </p:nvPr>
        </p:nvSpPr>
        <p:spPr/>
        <p:txBody>
          <a:bodyPr/>
          <a:lstStyle/>
          <a:p>
            <a:pPr>
              <a:defRPr/>
            </a:pPr>
            <a:fld id="{5E4C3CE2-26D7-4A31-A6AF-35EF9ABDAEC5}" type="slidenum">
              <a:rPr lang="en-US" smtClean="0"/>
              <a:pPr>
                <a:defRPr/>
              </a:pPr>
              <a:t>9</a:t>
            </a:fld>
            <a:endParaRPr lang="en-US" dirty="0"/>
          </a:p>
        </p:txBody>
      </p:sp>
      <p:pic>
        <p:nvPicPr>
          <p:cNvPr id="5" name="Picture 4">
            <a:extLst>
              <a:ext uri="{FF2B5EF4-FFF2-40B4-BE49-F238E27FC236}">
                <a16:creationId xmlns:a16="http://schemas.microsoft.com/office/drawing/2014/main" id="{7EAC37F7-B5D1-9393-9A3E-0E5F4A4764CD}"/>
              </a:ext>
            </a:extLst>
          </p:cNvPr>
          <p:cNvPicPr>
            <a:picLocks noChangeAspect="1"/>
          </p:cNvPicPr>
          <p:nvPr/>
        </p:nvPicPr>
        <p:blipFill>
          <a:blip r:embed="rId2"/>
          <a:stretch>
            <a:fillRect/>
          </a:stretch>
        </p:blipFill>
        <p:spPr>
          <a:xfrm>
            <a:off x="3587934" y="1375744"/>
            <a:ext cx="5556065" cy="3738987"/>
          </a:xfrm>
          <a:prstGeom prst="rect">
            <a:avLst/>
          </a:prstGeom>
        </p:spPr>
      </p:pic>
      <p:sp>
        <p:nvSpPr>
          <p:cNvPr id="6" name="TextBox 5">
            <a:extLst>
              <a:ext uri="{FF2B5EF4-FFF2-40B4-BE49-F238E27FC236}">
                <a16:creationId xmlns:a16="http://schemas.microsoft.com/office/drawing/2014/main" id="{0D6CD6F7-8FB1-F3E3-C777-5EBE5476F347}"/>
              </a:ext>
            </a:extLst>
          </p:cNvPr>
          <p:cNvSpPr txBox="1"/>
          <p:nvPr/>
        </p:nvSpPr>
        <p:spPr>
          <a:xfrm>
            <a:off x="6724892" y="1979270"/>
            <a:ext cx="583814" cy="338554"/>
          </a:xfrm>
          <a:prstGeom prst="rect">
            <a:avLst/>
          </a:prstGeom>
          <a:noFill/>
        </p:spPr>
        <p:txBody>
          <a:bodyPr wrap="none" rtlCol="0">
            <a:spAutoFit/>
          </a:bodyPr>
          <a:lstStyle/>
          <a:p>
            <a:r>
              <a:rPr lang="en-US" sz="1600" dirty="0">
                <a:solidFill>
                  <a:srgbClr val="562100"/>
                </a:solidFill>
              </a:rPr>
              <a:t>Text</a:t>
            </a:r>
          </a:p>
        </p:txBody>
      </p:sp>
      <p:sp>
        <p:nvSpPr>
          <p:cNvPr id="7" name="TextBox 6">
            <a:extLst>
              <a:ext uri="{FF2B5EF4-FFF2-40B4-BE49-F238E27FC236}">
                <a16:creationId xmlns:a16="http://schemas.microsoft.com/office/drawing/2014/main" id="{FE91F02C-C8A0-EF75-F239-4E702C3E1344}"/>
              </a:ext>
            </a:extLst>
          </p:cNvPr>
          <p:cNvSpPr txBox="1"/>
          <p:nvPr/>
        </p:nvSpPr>
        <p:spPr>
          <a:xfrm>
            <a:off x="6599857" y="3547000"/>
            <a:ext cx="1438214" cy="338554"/>
          </a:xfrm>
          <a:prstGeom prst="rect">
            <a:avLst/>
          </a:prstGeom>
          <a:noFill/>
        </p:spPr>
        <p:txBody>
          <a:bodyPr wrap="none" rtlCol="0">
            <a:spAutoFit/>
          </a:bodyPr>
          <a:lstStyle/>
          <a:p>
            <a:r>
              <a:rPr lang="en-US" sz="1600" dirty="0">
                <a:solidFill>
                  <a:srgbClr val="562100"/>
                </a:solidFill>
              </a:rPr>
              <a:t>R code chunk</a:t>
            </a:r>
          </a:p>
        </p:txBody>
      </p:sp>
    </p:spTree>
    <p:extLst>
      <p:ext uri="{BB962C8B-B14F-4D97-AF65-F5344CB8AC3E}">
        <p14:creationId xmlns:p14="http://schemas.microsoft.com/office/powerpoint/2010/main" val="110294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LehighPresentation-16x9template</Template>
  <TotalTime>15723</TotalTime>
  <Words>2399</Words>
  <Application>Microsoft Macintosh PowerPoint</Application>
  <PresentationFormat>On-screen Show (16:9)</PresentationFormat>
  <Paragraphs>271</Paragraphs>
  <Slides>29</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Wingdings</vt:lpstr>
      <vt:lpstr>Consolas</vt:lpstr>
      <vt:lpstr>Simple Light</vt:lpstr>
      <vt:lpstr>Business Analytics II (BIS 244 – Chapter 2)</vt:lpstr>
      <vt:lpstr>Chapter 2: Get Started </vt:lpstr>
      <vt:lpstr>Chapter 2: Get Started</vt:lpstr>
      <vt:lpstr>Install R</vt:lpstr>
      <vt:lpstr>Use R with RStudio</vt:lpstr>
      <vt:lpstr>Install RStudio</vt:lpstr>
      <vt:lpstr>Use R with RStudio</vt:lpstr>
      <vt:lpstr>Use R with RStudio</vt:lpstr>
      <vt:lpstr>Using RMarkdown</vt:lpstr>
      <vt:lpstr>Using RMarkdown</vt:lpstr>
      <vt:lpstr>R Code Chunk in RMarkdown</vt:lpstr>
      <vt:lpstr>Rendering an Rmarkdown File: “Knit”</vt:lpstr>
      <vt:lpstr>PowerPoint Presentation</vt:lpstr>
      <vt:lpstr>Create a Project</vt:lpstr>
      <vt:lpstr>Create a Project</vt:lpstr>
      <vt:lpstr>Create a Project</vt:lpstr>
      <vt:lpstr>Work with an R Script File</vt:lpstr>
      <vt:lpstr>R Packages</vt:lpstr>
      <vt:lpstr>Required R Packages for Business Analytics II (BIS 244)</vt:lpstr>
      <vt:lpstr>Get Started with R</vt:lpstr>
      <vt:lpstr>Review of R Commands and Functions</vt:lpstr>
      <vt:lpstr>Review of R Commands and Functions</vt:lpstr>
      <vt:lpstr>Review of R Commands and Functions</vt:lpstr>
      <vt:lpstr>Review of R Commands and Functions</vt:lpstr>
      <vt:lpstr>Review of R Commands and Functions (Statistical)</vt:lpstr>
      <vt:lpstr>Get Data into R </vt:lpstr>
      <vt:lpstr>Get Data into R</vt:lpstr>
      <vt:lpstr>Make Your First Figure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to Come Here</dc:title>
  <dc:creator>Troy Adair</dc:creator>
  <cp:lastModifiedBy>Mehdi Davoodi</cp:lastModifiedBy>
  <cp:revision>81</cp:revision>
  <cp:lastPrinted>2022-08-15T13:46:24Z</cp:lastPrinted>
  <dcterms:created xsi:type="dcterms:W3CDTF">2018-08-25T20:40:28Z</dcterms:created>
  <dcterms:modified xsi:type="dcterms:W3CDTF">2022-08-30T02:50:39Z</dcterms:modified>
</cp:coreProperties>
</file>